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6" r:id="rId2"/>
    <p:sldId id="387" r:id="rId3"/>
    <p:sldId id="320" r:id="rId4"/>
    <p:sldId id="358" r:id="rId5"/>
    <p:sldId id="360" r:id="rId6"/>
    <p:sldId id="361" r:id="rId7"/>
    <p:sldId id="362" r:id="rId8"/>
    <p:sldId id="321" r:id="rId9"/>
    <p:sldId id="322" r:id="rId10"/>
    <p:sldId id="324" r:id="rId11"/>
    <p:sldId id="326" r:id="rId12"/>
    <p:sldId id="365" r:id="rId13"/>
    <p:sldId id="366" r:id="rId14"/>
    <p:sldId id="367" r:id="rId15"/>
    <p:sldId id="368" r:id="rId16"/>
    <p:sldId id="369" r:id="rId17"/>
    <p:sldId id="370" r:id="rId18"/>
    <p:sldId id="373" r:id="rId19"/>
    <p:sldId id="374" r:id="rId20"/>
    <p:sldId id="375" r:id="rId21"/>
    <p:sldId id="376" r:id="rId22"/>
    <p:sldId id="377" r:id="rId23"/>
    <p:sldId id="378" r:id="rId24"/>
    <p:sldId id="379" r:id="rId25"/>
    <p:sldId id="380" r:id="rId26"/>
    <p:sldId id="381" r:id="rId27"/>
    <p:sldId id="382" r:id="rId28"/>
    <p:sldId id="383" r:id="rId29"/>
    <p:sldId id="384" r:id="rId30"/>
    <p:sldId id="385" r:id="rId31"/>
    <p:sldId id="400" r:id="rId32"/>
    <p:sldId id="404" r:id="rId33"/>
    <p:sldId id="257" r:id="rId34"/>
    <p:sldId id="258" r:id="rId35"/>
    <p:sldId id="259" r:id="rId36"/>
    <p:sldId id="260" r:id="rId37"/>
    <p:sldId id="261" r:id="rId38"/>
    <p:sldId id="328" r:id="rId39"/>
    <p:sldId id="262" r:id="rId40"/>
    <p:sldId id="263" r:id="rId41"/>
    <p:sldId id="329"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393" r:id="rId55"/>
    <p:sldId id="401" r:id="rId56"/>
    <p:sldId id="277" r:id="rId57"/>
    <p:sldId id="278" r:id="rId58"/>
    <p:sldId id="279" r:id="rId59"/>
    <p:sldId id="280" r:id="rId60"/>
    <p:sldId id="399" r:id="rId61"/>
    <p:sldId id="281" r:id="rId62"/>
    <p:sldId id="282" r:id="rId63"/>
    <p:sldId id="283" r:id="rId64"/>
    <p:sldId id="284" r:id="rId65"/>
    <p:sldId id="285" r:id="rId66"/>
    <p:sldId id="286" r:id="rId67"/>
    <p:sldId id="287" r:id="rId68"/>
    <p:sldId id="334" r:id="rId69"/>
    <p:sldId id="288" r:id="rId70"/>
    <p:sldId id="289" r:id="rId71"/>
    <p:sldId id="290" r:id="rId72"/>
    <p:sldId id="291" r:id="rId73"/>
    <p:sldId id="292" r:id="rId74"/>
    <p:sldId id="293" r:id="rId75"/>
    <p:sldId id="294" r:id="rId76"/>
    <p:sldId id="295" r:id="rId77"/>
    <p:sldId id="296" r:id="rId78"/>
    <p:sldId id="330" r:id="rId79"/>
    <p:sldId id="352" r:id="rId80"/>
    <p:sldId id="338" r:id="rId81"/>
    <p:sldId id="339" r:id="rId82"/>
    <p:sldId id="340" r:id="rId83"/>
    <p:sldId id="341" r:id="rId84"/>
    <p:sldId id="297" r:id="rId85"/>
    <p:sldId id="344" r:id="rId86"/>
    <p:sldId id="300" r:id="rId87"/>
    <p:sldId id="306" r:id="rId88"/>
    <p:sldId id="307" r:id="rId89"/>
    <p:sldId id="308" r:id="rId90"/>
    <p:sldId id="309" r:id="rId91"/>
    <p:sldId id="345" r:id="rId92"/>
    <p:sldId id="394" r:id="rId93"/>
    <p:sldId id="395" r:id="rId94"/>
    <p:sldId id="396" r:id="rId95"/>
    <p:sldId id="397" r:id="rId96"/>
    <p:sldId id="386" r:id="rId97"/>
    <p:sldId id="347" r:id="rId98"/>
    <p:sldId id="348" r:id="rId99"/>
    <p:sldId id="349" r:id="rId100"/>
    <p:sldId id="388" r:id="rId101"/>
    <p:sldId id="389" r:id="rId102"/>
    <p:sldId id="390" r:id="rId103"/>
    <p:sldId id="391" r:id="rId104"/>
    <p:sldId id="392" r:id="rId105"/>
    <p:sldId id="402" r:id="rId106"/>
    <p:sldId id="403"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71" d="100"/>
          <a:sy n="71" d="100"/>
        </p:scale>
        <p:origin x="408" y="60"/>
      </p:cViewPr>
      <p:guideLst>
        <p:guide orient="horz" pos="2160"/>
        <p:guide pos="3840"/>
      </p:guideLst>
    </p:cSldViewPr>
  </p:slideViewPr>
  <p:notesTextViewPr>
    <p:cViewPr>
      <p:scale>
        <a:sx n="1" d="1"/>
        <a:sy n="1" d="1"/>
      </p:scale>
      <p:origin x="0" y="0"/>
    </p:cViewPr>
  </p:notesTextViewPr>
  <p:sorterViewPr>
    <p:cViewPr>
      <p:scale>
        <a:sx n="60" d="100"/>
        <a:sy n="60" d="100"/>
      </p:scale>
      <p:origin x="0" y="-42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829B87-02B3-4153-B1AF-ABD38A19C02A}" type="datetimeFigureOut">
              <a:rPr lang="en-US" smtClean="0"/>
              <a:t>8/28/2017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2D097-E1A6-4622-B56A-670A35307408}" type="slidenum">
              <a:rPr lang="en-US" smtClean="0"/>
              <a:t>‹#›</a:t>
            </a:fld>
            <a:endParaRPr lang="en-US"/>
          </a:p>
        </p:txBody>
      </p:sp>
    </p:spTree>
    <p:extLst>
      <p:ext uri="{BB962C8B-B14F-4D97-AF65-F5344CB8AC3E}">
        <p14:creationId xmlns:p14="http://schemas.microsoft.com/office/powerpoint/2010/main" val="23603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986" name="Rectangle 7"/>
          <p:cNvSpPr>
            <a:spLocks noGrp="1" noChangeArrowheads="1"/>
          </p:cNvSpPr>
          <p:nvPr>
            <p:ph type="sldNum" sz="quarter" idx="5"/>
          </p:nvPr>
        </p:nvSpPr>
        <p:spPr>
          <a:noFill/>
        </p:spPr>
        <p:txBody>
          <a:bodyPr/>
          <a:lstStyle/>
          <a:p>
            <a:fld id="{43D7D483-C4F6-4B90-952E-508959C20807}" type="slidenum">
              <a:rPr lang="en-US">
                <a:solidFill>
                  <a:prstClr val="black"/>
                </a:solidFill>
                <a:latin typeface="Times New Roman" pitchFamily="18" charset="0"/>
              </a:rPr>
              <a:pPr/>
              <a:t>13</a:t>
            </a:fld>
            <a:endParaRPr lang="en-US">
              <a:solidFill>
                <a:prstClr val="black"/>
              </a:solidFill>
              <a:latin typeface="Times New Roman" pitchFamily="18" charset="0"/>
            </a:endParaRPr>
          </a:p>
        </p:txBody>
      </p:sp>
      <p:sp>
        <p:nvSpPr>
          <p:cNvPr id="809987" name="Rectangle 2"/>
          <p:cNvSpPr>
            <a:spLocks noGrp="1" noRot="1" noChangeAspect="1" noChangeArrowheads="1" noTextEdit="1"/>
          </p:cNvSpPr>
          <p:nvPr>
            <p:ph type="sldImg"/>
          </p:nvPr>
        </p:nvSpPr>
        <p:spPr>
          <a:ln/>
        </p:spPr>
      </p:sp>
      <p:sp>
        <p:nvSpPr>
          <p:cNvPr id="809988" name="Rectangle 3"/>
          <p:cNvSpPr>
            <a:spLocks noGrp="1" noChangeArrowheads="1"/>
          </p:cNvSpPr>
          <p:nvPr>
            <p:ph type="body" idx="1"/>
          </p:nvPr>
        </p:nvSpPr>
        <p:spPr>
          <a:noFill/>
          <a:ln/>
        </p:spPr>
        <p:txBody>
          <a:bodyPr/>
          <a:lstStyle/>
          <a:p>
            <a:r>
              <a:rPr lang="en-US" smtClean="0">
                <a:latin typeface="Times New Roman" pitchFamily="18" charset="0"/>
              </a:rPr>
              <a:t>Without institution policies security is hopeless. In that case security will become a series of patches and isolated measures with enormous holes in between.</a:t>
            </a:r>
          </a:p>
          <a:p>
            <a:endParaRPr lang="en-US" smtClean="0">
              <a:latin typeface="Times New Roman" pitchFamily="18" charset="0"/>
            </a:endParaRPr>
          </a:p>
          <a:p>
            <a:r>
              <a:rPr lang="en-US" smtClean="0">
                <a:latin typeface="Times New Roman" pitchFamily="18" charset="0"/>
              </a:rPr>
              <a:t>This is the case of many places now.</a:t>
            </a:r>
          </a:p>
        </p:txBody>
      </p:sp>
    </p:spTree>
    <p:extLst>
      <p:ext uri="{BB962C8B-B14F-4D97-AF65-F5344CB8AC3E}">
        <p14:creationId xmlns:p14="http://schemas.microsoft.com/office/powerpoint/2010/main" val="1585924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1CDE137-94F5-4083-B345-E414CFE7D618}" type="datetimeFigureOut">
              <a:rPr lang="en-US" smtClean="0"/>
              <a:t>8/28/2017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28E24-31F3-4226-BF87-C731A6565AF2}" type="slidenum">
              <a:rPr lang="en-US" smtClean="0"/>
              <a:t>‹#›</a:t>
            </a:fld>
            <a:endParaRPr lang="en-US"/>
          </a:p>
        </p:txBody>
      </p:sp>
    </p:spTree>
    <p:extLst>
      <p:ext uri="{BB962C8B-B14F-4D97-AF65-F5344CB8AC3E}">
        <p14:creationId xmlns:p14="http://schemas.microsoft.com/office/powerpoint/2010/main" val="1288334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CDE137-94F5-4083-B345-E414CFE7D618}" type="datetimeFigureOut">
              <a:rPr lang="en-US" smtClean="0"/>
              <a:t>8/28/2017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28E24-31F3-4226-BF87-C731A6565AF2}" type="slidenum">
              <a:rPr lang="en-US" smtClean="0"/>
              <a:t>‹#›</a:t>
            </a:fld>
            <a:endParaRPr lang="en-US"/>
          </a:p>
        </p:txBody>
      </p:sp>
    </p:spTree>
    <p:extLst>
      <p:ext uri="{BB962C8B-B14F-4D97-AF65-F5344CB8AC3E}">
        <p14:creationId xmlns:p14="http://schemas.microsoft.com/office/powerpoint/2010/main" val="540999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CDE137-94F5-4083-B345-E414CFE7D618}" type="datetimeFigureOut">
              <a:rPr lang="en-US" smtClean="0"/>
              <a:t>8/28/2017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28E24-31F3-4226-BF87-C731A6565AF2}" type="slidenum">
              <a:rPr lang="en-US" smtClean="0"/>
              <a:t>‹#›</a:t>
            </a:fld>
            <a:endParaRPr lang="en-US"/>
          </a:p>
        </p:txBody>
      </p:sp>
    </p:spTree>
    <p:extLst>
      <p:ext uri="{BB962C8B-B14F-4D97-AF65-F5344CB8AC3E}">
        <p14:creationId xmlns:p14="http://schemas.microsoft.com/office/powerpoint/2010/main" val="3741238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CDE137-94F5-4083-B345-E414CFE7D618}" type="datetimeFigureOut">
              <a:rPr lang="en-US" smtClean="0"/>
              <a:t>8/28/2017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28E24-31F3-4226-BF87-C731A6565AF2}" type="slidenum">
              <a:rPr lang="en-US" smtClean="0"/>
              <a:t>‹#›</a:t>
            </a:fld>
            <a:endParaRPr lang="en-US"/>
          </a:p>
        </p:txBody>
      </p:sp>
    </p:spTree>
    <p:extLst>
      <p:ext uri="{BB962C8B-B14F-4D97-AF65-F5344CB8AC3E}">
        <p14:creationId xmlns:p14="http://schemas.microsoft.com/office/powerpoint/2010/main" val="808189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CDE137-94F5-4083-B345-E414CFE7D618}" type="datetimeFigureOut">
              <a:rPr lang="en-US" smtClean="0"/>
              <a:t>8/28/2017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C28E24-31F3-4226-BF87-C731A6565AF2}" type="slidenum">
              <a:rPr lang="en-US" smtClean="0"/>
              <a:t>‹#›</a:t>
            </a:fld>
            <a:endParaRPr lang="en-US"/>
          </a:p>
        </p:txBody>
      </p:sp>
    </p:spTree>
    <p:extLst>
      <p:ext uri="{BB962C8B-B14F-4D97-AF65-F5344CB8AC3E}">
        <p14:creationId xmlns:p14="http://schemas.microsoft.com/office/powerpoint/2010/main" val="2976431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CDE137-94F5-4083-B345-E414CFE7D618}" type="datetimeFigureOut">
              <a:rPr lang="en-US" smtClean="0"/>
              <a:t>8/28/2017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C28E24-31F3-4226-BF87-C731A6565AF2}" type="slidenum">
              <a:rPr lang="en-US" smtClean="0"/>
              <a:t>‹#›</a:t>
            </a:fld>
            <a:endParaRPr lang="en-US"/>
          </a:p>
        </p:txBody>
      </p:sp>
    </p:spTree>
    <p:extLst>
      <p:ext uri="{BB962C8B-B14F-4D97-AF65-F5344CB8AC3E}">
        <p14:creationId xmlns:p14="http://schemas.microsoft.com/office/powerpoint/2010/main" val="349747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CDE137-94F5-4083-B345-E414CFE7D618}" type="datetimeFigureOut">
              <a:rPr lang="en-US" smtClean="0"/>
              <a:t>8/28/2017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C28E24-31F3-4226-BF87-C731A6565AF2}" type="slidenum">
              <a:rPr lang="en-US" smtClean="0"/>
              <a:t>‹#›</a:t>
            </a:fld>
            <a:endParaRPr lang="en-US"/>
          </a:p>
        </p:txBody>
      </p:sp>
    </p:spTree>
    <p:extLst>
      <p:ext uri="{BB962C8B-B14F-4D97-AF65-F5344CB8AC3E}">
        <p14:creationId xmlns:p14="http://schemas.microsoft.com/office/powerpoint/2010/main" val="3843265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1CDE137-94F5-4083-B345-E414CFE7D618}" type="datetimeFigureOut">
              <a:rPr lang="en-US" smtClean="0"/>
              <a:t>8/28/2017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C28E24-31F3-4226-BF87-C731A6565AF2}" type="slidenum">
              <a:rPr lang="en-US" smtClean="0"/>
              <a:t>‹#›</a:t>
            </a:fld>
            <a:endParaRPr lang="en-US"/>
          </a:p>
        </p:txBody>
      </p:sp>
    </p:spTree>
    <p:extLst>
      <p:ext uri="{BB962C8B-B14F-4D97-AF65-F5344CB8AC3E}">
        <p14:creationId xmlns:p14="http://schemas.microsoft.com/office/powerpoint/2010/main" val="3936904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CDE137-94F5-4083-B345-E414CFE7D618}" type="datetimeFigureOut">
              <a:rPr lang="en-US" smtClean="0"/>
              <a:t>8/28/2017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C28E24-31F3-4226-BF87-C731A6565AF2}" type="slidenum">
              <a:rPr lang="en-US" smtClean="0"/>
              <a:t>‹#›</a:t>
            </a:fld>
            <a:endParaRPr lang="en-US"/>
          </a:p>
        </p:txBody>
      </p:sp>
    </p:spTree>
    <p:extLst>
      <p:ext uri="{BB962C8B-B14F-4D97-AF65-F5344CB8AC3E}">
        <p14:creationId xmlns:p14="http://schemas.microsoft.com/office/powerpoint/2010/main" val="1635716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CDE137-94F5-4083-B345-E414CFE7D618}" type="datetimeFigureOut">
              <a:rPr lang="en-US" smtClean="0"/>
              <a:t>8/28/2017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C28E24-31F3-4226-BF87-C731A6565AF2}" type="slidenum">
              <a:rPr lang="en-US" smtClean="0"/>
              <a:t>‹#›</a:t>
            </a:fld>
            <a:endParaRPr lang="en-US"/>
          </a:p>
        </p:txBody>
      </p:sp>
    </p:spTree>
    <p:extLst>
      <p:ext uri="{BB962C8B-B14F-4D97-AF65-F5344CB8AC3E}">
        <p14:creationId xmlns:p14="http://schemas.microsoft.com/office/powerpoint/2010/main" val="2415686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CDE137-94F5-4083-B345-E414CFE7D618}" type="datetimeFigureOut">
              <a:rPr lang="en-US" smtClean="0"/>
              <a:t>8/28/2017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C28E24-31F3-4226-BF87-C731A6565AF2}" type="slidenum">
              <a:rPr lang="en-US" smtClean="0"/>
              <a:t>‹#›</a:t>
            </a:fld>
            <a:endParaRPr lang="en-US"/>
          </a:p>
        </p:txBody>
      </p:sp>
    </p:spTree>
    <p:extLst>
      <p:ext uri="{BB962C8B-B14F-4D97-AF65-F5344CB8AC3E}">
        <p14:creationId xmlns:p14="http://schemas.microsoft.com/office/powerpoint/2010/main" val="1221632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CDE137-94F5-4083-B345-E414CFE7D618}" type="datetimeFigureOut">
              <a:rPr lang="en-US" smtClean="0"/>
              <a:t>8/28/2017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C28E24-31F3-4226-BF87-C731A6565AF2}" type="slidenum">
              <a:rPr lang="en-US" smtClean="0"/>
              <a:t>‹#›</a:t>
            </a:fld>
            <a:endParaRPr lang="en-US"/>
          </a:p>
        </p:txBody>
      </p:sp>
    </p:spTree>
    <p:extLst>
      <p:ext uri="{BB962C8B-B14F-4D97-AF65-F5344CB8AC3E}">
        <p14:creationId xmlns:p14="http://schemas.microsoft.com/office/powerpoint/2010/main" val="2152319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hyperlink" Target="https://doi-org.ezproxy.fau.edu/10.1109/MC.2014.165" TargetMode="External"/><Relationship Id="rId3" Type="http://schemas.openxmlformats.org/officeDocument/2006/relationships/hyperlink" Target="http://ieeexplore.ieee.org.ezproxy.fau.edu/search/searchresult.jsp?searchWithin=%22Authors%22:.QT.Fabio%20Massacci.QT.&amp;newsearch=true" TargetMode="External"/><Relationship Id="rId7" Type="http://schemas.openxmlformats.org/officeDocument/2006/relationships/hyperlink" Target="http://ieeexplore.ieee.org.ezproxy.fau.edu/xpl/tocresult.jsp?isnumber=6838865" TargetMode="External"/><Relationship Id="rId2" Type="http://schemas.openxmlformats.org/officeDocument/2006/relationships/hyperlink" Target="http://ieeexplore.ieee.org.ezproxy.fau.edu/search/searchresult.jsp?searchWithin=%22Authors%22:.QT.Olga%20Gadyatskaya.QT.&amp;newsearch=true" TargetMode="External"/><Relationship Id="rId1" Type="http://schemas.openxmlformats.org/officeDocument/2006/relationships/slideLayout" Target="../slideLayouts/slideLayout2.xml"/><Relationship Id="rId6" Type="http://schemas.openxmlformats.org/officeDocument/2006/relationships/hyperlink" Target="http://ieeexplore.ieee.org.ezproxy.fau.edu/xpl/RecentIssue.jsp?punumber=2" TargetMode="External"/><Relationship Id="rId5" Type="http://schemas.openxmlformats.org/officeDocument/2006/relationships/hyperlink" Target="http://ieeexplore.ieee.org.ezproxy.fau.edu/document/6838872/" TargetMode="External"/><Relationship Id="rId4" Type="http://schemas.openxmlformats.org/officeDocument/2006/relationships/hyperlink" Target="http://ieeexplore.ieee.org.ezproxy.fau.edu/search/searchresult.jsp?searchWithin=%22Authors%22:.QT.Yury%20Zhauniarovich.QT.&amp;newsearch=tru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Cryptosystem" TargetMode="External"/><Relationship Id="rId7" Type="http://schemas.openxmlformats.org/officeDocument/2006/relationships/hyperlink" Target="https://en.wikipedia.org/wiki/Security_through_obscurity" TargetMode="External"/><Relationship Id="rId2" Type="http://schemas.openxmlformats.org/officeDocument/2006/relationships/hyperlink" Target="https://en.wikipedia.org/wiki/Auguste_Kerckhoffs" TargetMode="External"/><Relationship Id="rId1" Type="http://schemas.openxmlformats.org/officeDocument/2006/relationships/slideLayout" Target="../slideLayouts/slideLayout2.xml"/><Relationship Id="rId6" Type="http://schemas.openxmlformats.org/officeDocument/2006/relationships/hyperlink" Target="https://en.wikipedia.org/wiki/Adversary_%28cryptography%29" TargetMode="External"/><Relationship Id="rId5" Type="http://schemas.openxmlformats.org/officeDocument/2006/relationships/hyperlink" Target="https://en.wikipedia.org/wiki/Claude_E._Shannon" TargetMode="External"/><Relationship Id="rId4" Type="http://schemas.openxmlformats.org/officeDocument/2006/relationships/hyperlink" Target="https://en.wikipedia.org/wiki/Cryptographic_ke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6.emf"/></Relationships>
</file>

<file path=ppt/slides/_rels/slide67.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topics.nytimes.com/top/reference/timestopics/subjects/m/military_aircraft/f35_airplane/index.html?inline=nyt-classifie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audio" Target="../media/audio3.wav"/></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7.wmf"/><Relationship Id="rId5" Type="http://schemas.openxmlformats.org/officeDocument/2006/relationships/oleObject" Target="../embeddings/oleObject6.bin"/><Relationship Id="rId4" Type="http://schemas.openxmlformats.org/officeDocument/2006/relationships/image" Target="../media/image26.w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2: Policies and models</a:t>
            </a:r>
            <a:endParaRPr lang="en-US" dirty="0"/>
          </a:p>
        </p:txBody>
      </p:sp>
      <p:sp>
        <p:nvSpPr>
          <p:cNvPr id="3" name="Subtitle 2"/>
          <p:cNvSpPr>
            <a:spLocks noGrp="1"/>
          </p:cNvSpPr>
          <p:nvPr>
            <p:ph type="subTitle" idx="1"/>
          </p:nvPr>
        </p:nvSpPr>
        <p:spPr/>
        <p:txBody>
          <a:bodyPr/>
          <a:lstStyle/>
          <a:p>
            <a:r>
              <a:rPr lang="en-US" dirty="0" smtClean="0"/>
              <a:t>Prof. E.B. Fernandez</a:t>
            </a:r>
            <a:endParaRPr lang="en-US" dirty="0"/>
          </a:p>
        </p:txBody>
      </p:sp>
    </p:spTree>
    <p:extLst>
      <p:ext uri="{BB962C8B-B14F-4D97-AF65-F5344CB8AC3E}">
        <p14:creationId xmlns:p14="http://schemas.microsoft.com/office/powerpoint/2010/main" val="37938117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question</a:t>
            </a:r>
            <a:endParaRPr lang="en-US" dirty="0"/>
          </a:p>
        </p:txBody>
      </p:sp>
      <p:sp>
        <p:nvSpPr>
          <p:cNvPr id="3" name="Content Placeholder 2"/>
          <p:cNvSpPr>
            <a:spLocks noGrp="1"/>
          </p:cNvSpPr>
          <p:nvPr>
            <p:ph idx="1"/>
          </p:nvPr>
        </p:nvSpPr>
        <p:spPr/>
        <p:txBody>
          <a:bodyPr/>
          <a:lstStyle/>
          <a:p>
            <a:pPr marL="228600" lvl="1">
              <a:spcBef>
                <a:spcPts val="1000"/>
              </a:spcBef>
            </a:pPr>
            <a:r>
              <a:rPr lang="en-US" dirty="0"/>
              <a:t>Draw a sequence diagram for the case of a Distributed Denial of Service attack.</a:t>
            </a:r>
          </a:p>
          <a:p>
            <a:endParaRPr lang="en-US" dirty="0"/>
          </a:p>
        </p:txBody>
      </p:sp>
    </p:spTree>
    <p:extLst>
      <p:ext uri="{BB962C8B-B14F-4D97-AF65-F5344CB8AC3E}">
        <p14:creationId xmlns:p14="http://schemas.microsoft.com/office/powerpoint/2010/main" val="106577344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Assignment 2</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000" dirty="0"/>
              <a:t>Find </a:t>
            </a:r>
            <a:r>
              <a:rPr lang="en-US" sz="2000" dirty="0" smtClean="0"/>
              <a:t>threats </a:t>
            </a:r>
            <a:r>
              <a:rPr lang="en-US" sz="2000" dirty="0"/>
              <a:t>for the activities of Use Case “Delete course section”:</a:t>
            </a:r>
          </a:p>
          <a:p>
            <a:r>
              <a:rPr lang="en-US" sz="2000" dirty="0"/>
              <a:t>  A1: Find courses with enrollment under 5 students</a:t>
            </a:r>
          </a:p>
          <a:p>
            <a:r>
              <a:rPr lang="en-US" sz="2000" dirty="0"/>
              <a:t>  A2: Delete their enrolled students</a:t>
            </a:r>
          </a:p>
          <a:p>
            <a:r>
              <a:rPr lang="en-US" sz="2000" dirty="0"/>
              <a:t>  A3:  Delete the courses from the semester </a:t>
            </a:r>
            <a:r>
              <a:rPr lang="en-US" sz="2000" dirty="0" smtClean="0"/>
              <a:t>catalog</a:t>
            </a:r>
          </a:p>
          <a:p>
            <a:endParaRPr lang="en-US" sz="2000" dirty="0"/>
          </a:p>
          <a:p>
            <a:pPr marL="0" indent="0">
              <a:buNone/>
            </a:pPr>
            <a:r>
              <a:rPr lang="en-US" sz="2000" dirty="0" smtClean="0"/>
              <a:t>T11: Increase number of students and keep a course that should have been deleted</a:t>
            </a:r>
          </a:p>
          <a:p>
            <a:pPr marL="0" indent="0">
              <a:buNone/>
            </a:pPr>
            <a:r>
              <a:rPr lang="en-US" sz="2000" dirty="0" smtClean="0"/>
              <a:t>Reading is not considered a problem</a:t>
            </a:r>
          </a:p>
          <a:p>
            <a:pPr marL="0" indent="0">
              <a:buNone/>
            </a:pPr>
            <a:r>
              <a:rPr lang="en-US" sz="2000" dirty="0" smtClean="0"/>
              <a:t>T12: select courses with more than 5 students to be deleted</a:t>
            </a:r>
          </a:p>
          <a:p>
            <a:pPr marL="0" indent="0">
              <a:buNone/>
            </a:pPr>
            <a:r>
              <a:rPr lang="en-US" sz="2000" dirty="0" smtClean="0"/>
              <a:t>T21: read list of students (confidentiality attack)</a:t>
            </a:r>
          </a:p>
          <a:p>
            <a:pPr marL="0" indent="0">
              <a:buNone/>
            </a:pPr>
            <a:r>
              <a:rPr lang="en-US" sz="2000" dirty="0" smtClean="0"/>
              <a:t>T22: delete students from a course that should have been kept (result of T12)</a:t>
            </a:r>
          </a:p>
          <a:p>
            <a:pPr marL="0" indent="0">
              <a:buNone/>
            </a:pPr>
            <a:r>
              <a:rPr lang="en-US" sz="2000" dirty="0" smtClean="0"/>
              <a:t>T31: delete course which should have not been deleted (result of T12)</a:t>
            </a:r>
          </a:p>
          <a:p>
            <a:endParaRPr lang="en-US" sz="2000" dirty="0"/>
          </a:p>
          <a:p>
            <a:endParaRPr lang="en-US" dirty="0"/>
          </a:p>
          <a:p>
            <a:endParaRPr lang="en-US" dirty="0"/>
          </a:p>
        </p:txBody>
      </p:sp>
    </p:spTree>
    <p:extLst>
      <p:ext uri="{BB962C8B-B14F-4D97-AF65-F5344CB8AC3E}">
        <p14:creationId xmlns:p14="http://schemas.microsoft.com/office/powerpoint/2010/main" val="2852965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Q3  </a:t>
            </a:r>
            <a:r>
              <a:rPr lang="en-US" dirty="0" err="1" smtClean="0"/>
              <a:t>Assig</a:t>
            </a:r>
            <a:r>
              <a:rPr lang="en-US" dirty="0" smtClean="0"/>
              <a:t> 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Security </a:t>
            </a:r>
            <a:r>
              <a:rPr lang="en-US" dirty="0"/>
              <a:t>in Knox  </a:t>
            </a:r>
            <a:r>
              <a:rPr lang="en-US" dirty="0" smtClean="0"/>
              <a:t>(https</a:t>
            </a:r>
            <a:r>
              <a:rPr lang="en-US" dirty="0"/>
              <a:t>://</a:t>
            </a:r>
            <a:r>
              <a:rPr lang="en-US" dirty="0" smtClean="0"/>
              <a:t>www.samsungknox.com/en): </a:t>
            </a:r>
          </a:p>
          <a:p>
            <a:pPr marL="0" indent="0">
              <a:buNone/>
            </a:pPr>
            <a:r>
              <a:rPr lang="en-US" dirty="0"/>
              <a:t> </a:t>
            </a:r>
            <a:r>
              <a:rPr lang="en-US" dirty="0" smtClean="0"/>
              <a:t>           </a:t>
            </a:r>
            <a:r>
              <a:rPr lang="en-US" dirty="0" smtClean="0">
                <a:solidFill>
                  <a:schemeClr val="accent4"/>
                </a:solidFill>
              </a:rPr>
              <a:t>separation of business and personal contexts  </a:t>
            </a:r>
            <a:r>
              <a:rPr lang="en-US" dirty="0" smtClean="0"/>
              <a:t>(two virtual </a:t>
            </a:r>
          </a:p>
          <a:p>
            <a:pPr marL="0" indent="0">
              <a:buNone/>
            </a:pPr>
            <a:r>
              <a:rPr lang="en-US" dirty="0"/>
              <a:t> </a:t>
            </a:r>
            <a:r>
              <a:rPr lang="en-US" dirty="0" smtClean="0"/>
              <a:t>           machines)</a:t>
            </a:r>
          </a:p>
          <a:p>
            <a:pPr marL="0" indent="0">
              <a:buNone/>
            </a:pPr>
            <a:r>
              <a:rPr lang="en-US" dirty="0"/>
              <a:t> </a:t>
            </a:r>
            <a:r>
              <a:rPr lang="en-US" dirty="0" smtClean="0"/>
              <a:t>           two-factor biometric authentication</a:t>
            </a:r>
          </a:p>
          <a:p>
            <a:pPr marL="0" indent="0">
              <a:buNone/>
            </a:pPr>
            <a:r>
              <a:rPr lang="en-US" dirty="0"/>
              <a:t> </a:t>
            </a:r>
            <a:r>
              <a:rPr lang="en-US" dirty="0" smtClean="0"/>
              <a:t>           SSO   (KNOX IAM)</a:t>
            </a:r>
          </a:p>
          <a:p>
            <a:pPr marL="0" indent="0">
              <a:buNone/>
            </a:pPr>
            <a:r>
              <a:rPr lang="en-US" dirty="0"/>
              <a:t> </a:t>
            </a:r>
            <a:r>
              <a:rPr lang="en-US" dirty="0" smtClean="0"/>
              <a:t>           </a:t>
            </a:r>
            <a:r>
              <a:rPr lang="en-US" dirty="0" smtClean="0">
                <a:solidFill>
                  <a:schemeClr val="accent4"/>
                </a:solidFill>
              </a:rPr>
              <a:t>cloud-based administrative portal   </a:t>
            </a:r>
            <a:r>
              <a:rPr lang="en-US" dirty="0" smtClean="0"/>
              <a:t>(BYOD) </a:t>
            </a:r>
          </a:p>
          <a:p>
            <a:pPr marL="0" indent="0">
              <a:buNone/>
            </a:pPr>
            <a:r>
              <a:rPr lang="en-US" dirty="0"/>
              <a:t> </a:t>
            </a:r>
            <a:r>
              <a:rPr lang="en-US" dirty="0" smtClean="0"/>
              <a:t>            integrated VPN (Cisco, F5, Juniper)</a:t>
            </a:r>
          </a:p>
          <a:p>
            <a:pPr marL="0" indent="0">
              <a:buNone/>
            </a:pPr>
            <a:r>
              <a:rPr lang="en-US" dirty="0"/>
              <a:t> </a:t>
            </a:r>
            <a:r>
              <a:rPr lang="en-US" dirty="0" smtClean="0"/>
              <a:t>            </a:t>
            </a:r>
            <a:r>
              <a:rPr lang="en-US" dirty="0" smtClean="0">
                <a:solidFill>
                  <a:schemeClr val="accent4"/>
                </a:solidFill>
              </a:rPr>
              <a:t>whitelist and blacklist access control</a:t>
            </a:r>
          </a:p>
          <a:p>
            <a:pPr marL="0" indent="0">
              <a:buNone/>
            </a:pPr>
            <a:r>
              <a:rPr lang="en-US" dirty="0"/>
              <a:t> </a:t>
            </a:r>
            <a:r>
              <a:rPr lang="en-US" dirty="0" smtClean="0"/>
              <a:t>            communications and device encryption</a:t>
            </a:r>
          </a:p>
          <a:p>
            <a:pPr marL="0" indent="0">
              <a:buNone/>
            </a:pPr>
            <a:r>
              <a:rPr lang="en-US" dirty="0" smtClean="0"/>
              <a:t>   </a:t>
            </a:r>
            <a:endParaRPr lang="en-US" dirty="0"/>
          </a:p>
        </p:txBody>
      </p:sp>
    </p:spTree>
    <p:extLst>
      <p:ext uri="{BB962C8B-B14F-4D97-AF65-F5344CB8AC3E}">
        <p14:creationId xmlns:p14="http://schemas.microsoft.com/office/powerpoint/2010/main" val="36151827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Q3  Cont.</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iPhone security http://www.apple.com/business/docs/iOS_Security_Guide.pdf</a:t>
            </a:r>
            <a:endParaRPr lang="en-US" dirty="0" smtClean="0"/>
          </a:p>
          <a:p>
            <a:pPr marL="0" indent="0">
              <a:buNone/>
            </a:pPr>
            <a:r>
              <a:rPr lang="en-US" dirty="0"/>
              <a:t> </a:t>
            </a:r>
            <a:r>
              <a:rPr lang="en-US" dirty="0" smtClean="0"/>
              <a:t>       Encryption</a:t>
            </a:r>
          </a:p>
          <a:p>
            <a:pPr marL="0" indent="0">
              <a:buNone/>
            </a:pPr>
            <a:r>
              <a:rPr lang="en-US" dirty="0"/>
              <a:t> </a:t>
            </a:r>
            <a:r>
              <a:rPr lang="en-US" dirty="0" smtClean="0"/>
              <a:t>       File protection</a:t>
            </a:r>
          </a:p>
          <a:p>
            <a:pPr marL="0" indent="0">
              <a:buNone/>
            </a:pPr>
            <a:r>
              <a:rPr lang="en-US" dirty="0"/>
              <a:t> </a:t>
            </a:r>
            <a:r>
              <a:rPr lang="en-US" dirty="0" smtClean="0"/>
              <a:t>       </a:t>
            </a:r>
            <a:r>
              <a:rPr lang="en-US" dirty="0" smtClean="0">
                <a:solidFill>
                  <a:schemeClr val="accent4"/>
                </a:solidFill>
              </a:rPr>
              <a:t>App security</a:t>
            </a:r>
          </a:p>
          <a:p>
            <a:pPr marL="0" indent="0">
              <a:buNone/>
            </a:pPr>
            <a:r>
              <a:rPr lang="en-US" dirty="0"/>
              <a:t> </a:t>
            </a:r>
            <a:r>
              <a:rPr lang="en-US" dirty="0" smtClean="0"/>
              <a:t>      SSL/TLS</a:t>
            </a:r>
          </a:p>
          <a:p>
            <a:pPr marL="0" indent="0">
              <a:buNone/>
            </a:pPr>
            <a:r>
              <a:rPr lang="en-US" dirty="0"/>
              <a:t> </a:t>
            </a:r>
            <a:r>
              <a:rPr lang="en-US" dirty="0" smtClean="0"/>
              <a:t>       SSO</a:t>
            </a:r>
          </a:p>
          <a:p>
            <a:pPr marL="0" indent="0">
              <a:buNone/>
            </a:pPr>
            <a:r>
              <a:rPr lang="en-US" dirty="0"/>
              <a:t> </a:t>
            </a:r>
            <a:r>
              <a:rPr lang="en-US" dirty="0" smtClean="0"/>
              <a:t>       </a:t>
            </a:r>
            <a:r>
              <a:rPr lang="en-US" dirty="0" err="1" smtClean="0"/>
              <a:t>IPSec</a:t>
            </a:r>
            <a:r>
              <a:rPr lang="en-US" dirty="0" smtClean="0"/>
              <a:t> and SSL VPNs</a:t>
            </a:r>
          </a:p>
          <a:p>
            <a:pPr marL="0" indent="0">
              <a:buNone/>
            </a:pPr>
            <a:r>
              <a:rPr lang="en-US" dirty="0"/>
              <a:t> </a:t>
            </a:r>
            <a:r>
              <a:rPr lang="en-US" dirty="0" smtClean="0"/>
              <a:t>       </a:t>
            </a:r>
            <a:r>
              <a:rPr lang="en-US" dirty="0" smtClean="0">
                <a:solidFill>
                  <a:schemeClr val="accent4"/>
                </a:solidFill>
              </a:rPr>
              <a:t>WPA2 Enterprise  (</a:t>
            </a:r>
            <a:r>
              <a:rPr lang="en-US" dirty="0" err="1" smtClean="0">
                <a:solidFill>
                  <a:schemeClr val="accent4"/>
                </a:solidFill>
              </a:rPr>
              <a:t>WiFi</a:t>
            </a:r>
            <a:r>
              <a:rPr lang="en-US" dirty="0" smtClean="0">
                <a:solidFill>
                  <a:schemeClr val="accent4"/>
                </a:solidFill>
              </a:rPr>
              <a:t> security)</a:t>
            </a:r>
            <a:endParaRPr lang="en-US" dirty="0">
              <a:solidFill>
                <a:schemeClr val="accent4"/>
              </a:solidFill>
            </a:endParaRPr>
          </a:p>
        </p:txBody>
      </p:sp>
    </p:spTree>
    <p:extLst>
      <p:ext uri="{BB962C8B-B14F-4D97-AF65-F5344CB8AC3E}">
        <p14:creationId xmlns:p14="http://schemas.microsoft.com/office/powerpoint/2010/main" val="16341458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An example of selection of security mechanisms</a:t>
            </a:r>
            <a:endParaRPr lang="en-US" sz="3200" dirty="0"/>
          </a:p>
        </p:txBody>
      </p:sp>
      <p:sp>
        <p:nvSpPr>
          <p:cNvPr id="3" name="Content Placeholder 2"/>
          <p:cNvSpPr>
            <a:spLocks noGrp="1"/>
          </p:cNvSpPr>
          <p:nvPr>
            <p:ph idx="1"/>
          </p:nvPr>
        </p:nvSpPr>
        <p:spPr/>
        <p:txBody>
          <a:bodyPr>
            <a:normAutofit fontScale="62500" lnSpcReduction="20000"/>
          </a:bodyPr>
          <a:lstStyle/>
          <a:p>
            <a:pPr lvl="0"/>
            <a:r>
              <a:rPr lang="en-US" dirty="0"/>
              <a:t>Consider a company that keeps information about individuals to be used for credit checking, employment suitability, or similar. This information will be kept in a distributed relational database system running in several clusters of processors. Customers ask for reports about individuals using the Internet. The reports show all or some of the information about an individual kept by the company. Customers can also ask for queries such as  “all the individuals who have a high credit rating” or similar. </a:t>
            </a:r>
            <a:br>
              <a:rPr lang="en-US" dirty="0"/>
            </a:br>
            <a:r>
              <a:rPr lang="en-US" dirty="0" smtClean="0"/>
              <a:t>Our </a:t>
            </a:r>
            <a:r>
              <a:rPr lang="en-US" dirty="0"/>
              <a:t>employee interfaces are in different parts of the company, maybe in different cities. Indicate which network protection is needed in our system to let employees perform securely </a:t>
            </a:r>
            <a:r>
              <a:rPr lang="en-US" dirty="0" smtClean="0"/>
              <a:t>these functions.</a:t>
            </a:r>
            <a:endParaRPr lang="en-US" dirty="0"/>
          </a:p>
          <a:p>
            <a:endParaRPr lang="en-US" dirty="0"/>
          </a:p>
          <a:p>
            <a:r>
              <a:rPr lang="en-US" dirty="0"/>
              <a:t>  UC1:  Message authentication, Proxy firewall</a:t>
            </a:r>
          </a:p>
          <a:p>
            <a:r>
              <a:rPr lang="en-US" dirty="0"/>
              <a:t>  UC2: Message </a:t>
            </a:r>
            <a:r>
              <a:rPr lang="en-US" dirty="0" err="1"/>
              <a:t>aurhentiocation</a:t>
            </a:r>
            <a:r>
              <a:rPr lang="en-US" dirty="0"/>
              <a:t>, IP VPN</a:t>
            </a:r>
          </a:p>
          <a:p>
            <a:r>
              <a:rPr lang="en-US" dirty="0"/>
              <a:t>  UC3: Message authentication, IP VPN</a:t>
            </a:r>
          </a:p>
          <a:p>
            <a:r>
              <a:rPr lang="en-US" dirty="0"/>
              <a:t>  UC4: Message authentication, IP VPN</a:t>
            </a:r>
          </a:p>
          <a:p>
            <a:r>
              <a:rPr lang="en-US" dirty="0"/>
              <a:t>  UC5 : Message authentication, Proxy firewall, SSL VPN</a:t>
            </a:r>
          </a:p>
          <a:p>
            <a:r>
              <a:rPr lang="en-US" dirty="0"/>
              <a:t>  UC6: Message authentication, Proxy firewall, SSL VPN</a:t>
            </a:r>
          </a:p>
          <a:p>
            <a:endParaRPr lang="en-US" dirty="0"/>
          </a:p>
        </p:txBody>
      </p:sp>
    </p:spTree>
    <p:extLst>
      <p:ext uri="{BB962C8B-B14F-4D97-AF65-F5344CB8AC3E}">
        <p14:creationId xmlns:p14="http://schemas.microsoft.com/office/powerpoint/2010/main" val="23742714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UCs</a:t>
            </a:r>
            <a:endParaRPr lang="en-US" dirty="0"/>
          </a:p>
        </p:txBody>
      </p:sp>
      <p:sp>
        <p:nvSpPr>
          <p:cNvPr id="3" name="Content Placeholder 2"/>
          <p:cNvSpPr>
            <a:spLocks noGrp="1"/>
          </p:cNvSpPr>
          <p:nvPr>
            <p:ph idx="1"/>
          </p:nvPr>
        </p:nvSpPr>
        <p:spPr/>
        <p:txBody>
          <a:bodyPr>
            <a:normAutofit fontScale="62500" lnSpcReduction="20000"/>
          </a:bodyPr>
          <a:lstStyle/>
          <a:p>
            <a:r>
              <a:rPr lang="en-US" dirty="0"/>
              <a:t> </a:t>
            </a:r>
          </a:p>
          <a:p>
            <a:r>
              <a:rPr lang="en-US" dirty="0"/>
              <a:t>1, Create record for person           Data Reception          create, modify, read (query) records</a:t>
            </a:r>
          </a:p>
          <a:p>
            <a:r>
              <a:rPr lang="en-US" dirty="0"/>
              <a:t> </a:t>
            </a:r>
          </a:p>
          <a:p>
            <a:r>
              <a:rPr lang="en-US" dirty="0"/>
              <a:t>2. Modify person record               Data maintenance      read (query), modify records</a:t>
            </a:r>
          </a:p>
          <a:p>
            <a:r>
              <a:rPr lang="en-US" dirty="0"/>
              <a:t> </a:t>
            </a:r>
          </a:p>
          <a:p>
            <a:r>
              <a:rPr lang="en-US" dirty="0"/>
              <a:t>3.  Delete person record                </a:t>
            </a:r>
            <a:r>
              <a:rPr lang="en-US" dirty="0" err="1"/>
              <a:t>Record</a:t>
            </a:r>
            <a:r>
              <a:rPr lang="en-US" dirty="0"/>
              <a:t> maintenance            query, delete records</a:t>
            </a:r>
          </a:p>
          <a:p>
            <a:r>
              <a:rPr lang="en-US" dirty="0"/>
              <a:t> </a:t>
            </a:r>
          </a:p>
          <a:p>
            <a:r>
              <a:rPr lang="en-US" dirty="0"/>
              <a:t>4. Authorize access to records        Security Admin              assign users to roles, </a:t>
            </a:r>
          </a:p>
          <a:p>
            <a:r>
              <a:rPr lang="en-US" dirty="0"/>
              <a:t>                                                                                               assign rights to roles</a:t>
            </a:r>
          </a:p>
          <a:p>
            <a:r>
              <a:rPr lang="en-US" dirty="0"/>
              <a:t> </a:t>
            </a:r>
          </a:p>
          <a:p>
            <a:r>
              <a:rPr lang="en-US" dirty="0"/>
              <a:t>5. Audit use of records                    Auditor                           query records</a:t>
            </a:r>
          </a:p>
          <a:p>
            <a:r>
              <a:rPr lang="en-US" dirty="0"/>
              <a:t> </a:t>
            </a:r>
          </a:p>
          <a:p>
            <a:r>
              <a:rPr lang="en-US" dirty="0"/>
              <a:t>6. Request person record                Person (customer)          read/copy record  (own record)</a:t>
            </a:r>
          </a:p>
          <a:p>
            <a:endParaRPr lang="en-US" dirty="0"/>
          </a:p>
        </p:txBody>
      </p:sp>
    </p:spTree>
    <p:extLst>
      <p:ext uri="{BB962C8B-B14F-4D97-AF65-F5344CB8AC3E}">
        <p14:creationId xmlns:p14="http://schemas.microsoft.com/office/powerpoint/2010/main" val="12088288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submission</a:t>
            </a:r>
            <a:endParaRPr lang="en-US" dirty="0"/>
          </a:p>
        </p:txBody>
      </p:sp>
      <p:sp>
        <p:nvSpPr>
          <p:cNvPr id="3" name="Content Placeholder 2"/>
          <p:cNvSpPr>
            <a:spLocks noGrp="1"/>
          </p:cNvSpPr>
          <p:nvPr>
            <p:ph idx="1"/>
          </p:nvPr>
        </p:nvSpPr>
        <p:spPr/>
        <p:txBody>
          <a:bodyPr>
            <a:noAutofit/>
          </a:bodyPr>
          <a:lstStyle/>
          <a:p>
            <a:pPr>
              <a:buNone/>
            </a:pPr>
            <a:r>
              <a:rPr lang="en-US" sz="2000" dirty="0"/>
              <a:t>     </a:t>
            </a:r>
            <a:r>
              <a:rPr lang="en-US" sz="2000" dirty="0" smtClean="0"/>
              <a:t>Email </a:t>
            </a:r>
            <a:r>
              <a:rPr lang="en-US" sz="2000" dirty="0"/>
              <a:t>only </a:t>
            </a:r>
            <a:r>
              <a:rPr lang="en-US" sz="2000" b="1" dirty="0"/>
              <a:t>one file </a:t>
            </a:r>
            <a:r>
              <a:rPr lang="en-US" sz="2000" dirty="0"/>
              <a:t>of type doc, </a:t>
            </a:r>
            <a:r>
              <a:rPr lang="en-US" sz="2000" dirty="0" err="1"/>
              <a:t>docx</a:t>
            </a:r>
            <a:r>
              <a:rPr lang="en-US" sz="2000" dirty="0"/>
              <a:t>, </a:t>
            </a:r>
            <a:r>
              <a:rPr lang="en-US" sz="2000" dirty="0" err="1"/>
              <a:t>ppt</a:t>
            </a:r>
            <a:r>
              <a:rPr lang="en-US" sz="2000" dirty="0"/>
              <a:t>, </a:t>
            </a:r>
            <a:r>
              <a:rPr lang="en-US" sz="2000" dirty="0" err="1"/>
              <a:t>pptx</a:t>
            </a:r>
            <a:r>
              <a:rPr lang="en-US" sz="2000" dirty="0"/>
              <a:t>, or pdf  to ed@cse.fau.edu </a:t>
            </a:r>
            <a:br>
              <a:rPr lang="en-US" sz="2000" dirty="0"/>
            </a:br>
            <a:r>
              <a:rPr lang="en-US" sz="2000" dirty="0"/>
              <a:t>Call your file </a:t>
            </a:r>
            <a:r>
              <a:rPr lang="en-US" sz="2000" dirty="0" smtClean="0"/>
              <a:t>EFCNT4403Assign_X</a:t>
            </a:r>
            <a:r>
              <a:rPr lang="en-US" sz="2000" dirty="0"/>
              <a:t>  (replace EF by your own initials, X is 1 now).</a:t>
            </a:r>
            <a:br>
              <a:rPr lang="en-US" sz="2000" dirty="0"/>
            </a:br>
            <a:r>
              <a:rPr lang="en-US" sz="2000" dirty="0"/>
              <a:t/>
            </a:r>
            <a:br>
              <a:rPr lang="en-US" sz="2000" dirty="0"/>
            </a:br>
            <a:r>
              <a:rPr lang="en-US" sz="2000" dirty="0"/>
              <a:t>Put your name, course, </a:t>
            </a:r>
            <a:r>
              <a:rPr lang="en-US" sz="2000" dirty="0" smtClean="0"/>
              <a:t>and assignment </a:t>
            </a:r>
            <a:r>
              <a:rPr lang="en-US" sz="2000" dirty="0"/>
              <a:t>number in the paper</a:t>
            </a:r>
            <a:br>
              <a:rPr lang="en-US" sz="2000" dirty="0"/>
            </a:br>
            <a:r>
              <a:rPr lang="en-US" sz="2000" dirty="0"/>
              <a:t>I will acknowledge reception within two days; if not, resend your paper.</a:t>
            </a:r>
            <a:br>
              <a:rPr lang="en-US" sz="2000" dirty="0"/>
            </a:br>
            <a:endParaRPr lang="en-US" sz="2000" dirty="0"/>
          </a:p>
          <a:p>
            <a:pPr>
              <a:buNone/>
            </a:pPr>
            <a:r>
              <a:rPr lang="en-US" sz="2000" dirty="0"/>
              <a:t>   </a:t>
            </a:r>
            <a:r>
              <a:rPr lang="en-US" sz="2000" dirty="0" smtClean="0"/>
              <a:t> </a:t>
            </a:r>
            <a:r>
              <a:rPr lang="en-US" sz="2000" dirty="0"/>
              <a:t>Your answers should be precise and concise. Separate concerns in different paragraphs (itemized list), do not write one long paragraph.</a:t>
            </a:r>
            <a:br>
              <a:rPr lang="en-US" sz="2000" dirty="0"/>
            </a:br>
            <a:r>
              <a:rPr lang="en-US" sz="2000" dirty="0"/>
              <a:t>Do not include unnecessary descriptions, just answer the questions.</a:t>
            </a:r>
            <a:br>
              <a:rPr lang="en-US" sz="2000" dirty="0"/>
            </a:br>
            <a:r>
              <a:rPr lang="en-US" sz="2000" dirty="0"/>
              <a:t>Research question answers should be backed by references.  </a:t>
            </a:r>
            <a:br>
              <a:rPr lang="en-US" sz="2000" dirty="0"/>
            </a:br>
            <a:r>
              <a:rPr lang="en-US" sz="2000" dirty="0"/>
              <a:t/>
            </a:r>
            <a:br>
              <a:rPr lang="en-US" sz="2000" dirty="0"/>
            </a:br>
            <a:endParaRPr lang="en-US" sz="2000" dirty="0"/>
          </a:p>
        </p:txBody>
      </p:sp>
    </p:spTree>
    <p:extLst>
      <p:ext uri="{BB962C8B-B14F-4D97-AF65-F5344CB8AC3E}">
        <p14:creationId xmlns:p14="http://schemas.microsoft.com/office/powerpoint/2010/main" val="221438298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Olga </a:t>
            </a:r>
            <a:r>
              <a:rPr lang="en-US" dirty="0" err="1">
                <a:hlinkClick r:id="rId2"/>
              </a:rPr>
              <a:t>Gadyatskaya</a:t>
            </a:r>
            <a:r>
              <a:rPr lang="en-US" dirty="0"/>
              <a:t>; </a:t>
            </a:r>
            <a:r>
              <a:rPr lang="en-US" dirty="0">
                <a:hlinkClick r:id="rId3"/>
              </a:rPr>
              <a:t>Fabio </a:t>
            </a:r>
            <a:r>
              <a:rPr lang="en-US" dirty="0" err="1">
                <a:hlinkClick r:id="rId3"/>
              </a:rPr>
              <a:t>Massacci</a:t>
            </a:r>
            <a:r>
              <a:rPr lang="en-US" dirty="0"/>
              <a:t>; </a:t>
            </a:r>
            <a:r>
              <a:rPr lang="en-US" dirty="0" err="1">
                <a:hlinkClick r:id="rId4"/>
              </a:rPr>
              <a:t>Yury</a:t>
            </a:r>
            <a:r>
              <a:rPr lang="en-US" dirty="0">
                <a:hlinkClick r:id="rId4"/>
              </a:rPr>
              <a:t> </a:t>
            </a:r>
            <a:r>
              <a:rPr lang="en-US" dirty="0" err="1">
                <a:hlinkClick r:id="rId4"/>
              </a:rPr>
              <a:t>Zhauniarovich</a:t>
            </a:r>
            <a:r>
              <a:rPr lang="en-US" dirty="0"/>
              <a:t>, “</a:t>
            </a:r>
            <a:r>
              <a:rPr lang="en-US" dirty="0">
                <a:hlinkClick r:id="rId5"/>
              </a:rPr>
              <a:t>Security in the Firefox OS and </a:t>
            </a:r>
            <a:r>
              <a:rPr lang="en-US" dirty="0" err="1">
                <a:hlinkClick r:id="rId5"/>
              </a:rPr>
              <a:t>Tizen</a:t>
            </a:r>
            <a:r>
              <a:rPr lang="en-US" dirty="0">
                <a:hlinkClick r:id="rId5"/>
              </a:rPr>
              <a:t> Mobile Platforms</a:t>
            </a:r>
            <a:r>
              <a:rPr lang="en-US" dirty="0"/>
              <a:t>”, </a:t>
            </a:r>
            <a:r>
              <a:rPr lang="en-US" dirty="0">
                <a:hlinkClick r:id="rId6"/>
              </a:rPr>
              <a:t>Computer</a:t>
            </a:r>
            <a:r>
              <a:rPr lang="en-US" dirty="0"/>
              <a:t> ,  2014, Volume: 47, </a:t>
            </a:r>
            <a:r>
              <a:rPr lang="en-US" dirty="0">
                <a:hlinkClick r:id="rId7"/>
              </a:rPr>
              <a:t>Issue: 6</a:t>
            </a:r>
            <a:r>
              <a:rPr lang="en-US" dirty="0"/>
              <a:t> , 57 - 63, DOI: </a:t>
            </a:r>
            <a:r>
              <a:rPr lang="en-US" dirty="0">
                <a:hlinkClick r:id="rId8"/>
              </a:rPr>
              <a:t>10.1109/MC.2014.165</a:t>
            </a:r>
            <a:endParaRPr lang="en-US" dirty="0"/>
          </a:p>
          <a:p>
            <a:endParaRPr lang="en-US" dirty="0"/>
          </a:p>
          <a:p>
            <a:endParaRPr lang="en-US" dirty="0"/>
          </a:p>
        </p:txBody>
      </p:sp>
    </p:spTree>
    <p:extLst>
      <p:ext uri="{BB962C8B-B14F-4D97-AF65-F5344CB8AC3E}">
        <p14:creationId xmlns:p14="http://schemas.microsoft.com/office/powerpoint/2010/main" val="105960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
            </a:r>
            <a:br>
              <a:rPr lang="en-US" sz="2700" dirty="0"/>
            </a:br>
            <a:r>
              <a:rPr lang="en-US" sz="2700" dirty="0" smtClean="0"/>
              <a:t>Draw </a:t>
            </a:r>
            <a:r>
              <a:rPr lang="en-US" sz="2700" dirty="0"/>
              <a:t>a sequence diagram for the case of a Distributed Denial of Service attack.</a:t>
            </a:r>
            <a:r>
              <a:rPr lang="en-US" dirty="0" smtClean="0"/>
              <a:t/>
            </a:r>
            <a:br>
              <a:rPr lang="en-US" dirty="0" smtClean="0"/>
            </a:br>
            <a:endParaRPr lang="en-US" dirty="0"/>
          </a:p>
        </p:txBody>
      </p:sp>
      <p:pic>
        <p:nvPicPr>
          <p:cNvPr id="55298" name="Picture 2"/>
          <p:cNvPicPr>
            <a:picLocks noChangeAspect="1" noChangeArrowheads="1"/>
          </p:cNvPicPr>
          <p:nvPr/>
        </p:nvPicPr>
        <p:blipFill>
          <a:blip r:embed="rId2" cstate="print"/>
          <a:srcRect/>
          <a:stretch>
            <a:fillRect/>
          </a:stretch>
        </p:blipFill>
        <p:spPr bwMode="auto">
          <a:xfrm>
            <a:off x="3200400" y="1905000"/>
            <a:ext cx="5410200" cy="3744912"/>
          </a:xfrm>
          <a:prstGeom prst="rect">
            <a:avLst/>
          </a:prstGeom>
          <a:noFill/>
          <a:ln w="9525">
            <a:noFill/>
            <a:miter lim="800000"/>
            <a:headEnd/>
            <a:tailEnd/>
          </a:ln>
          <a:effectLst/>
        </p:spPr>
      </p:pic>
    </p:spTree>
    <p:extLst>
      <p:ext uri="{BB962C8B-B14F-4D97-AF65-F5344CB8AC3E}">
        <p14:creationId xmlns:p14="http://schemas.microsoft.com/office/powerpoint/2010/main" val="5191431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Date Placeholder 3"/>
          <p:cNvSpPr>
            <a:spLocks noGrp="1"/>
          </p:cNvSpPr>
          <p:nvPr>
            <p:ph type="dt" sz="quarter" idx="10"/>
          </p:nvPr>
        </p:nvSpPr>
        <p:spPr>
          <a:noFill/>
        </p:spPr>
        <p:txBody>
          <a:bodyPr/>
          <a:lstStyle/>
          <a:p>
            <a:pPr eaLnBrk="0" hangingPunct="0"/>
            <a:fld id="{85A3BECF-7B62-41A0-9263-A3D02A53DAB1}" type="datetime1">
              <a:rPr lang="en-US" smtClean="0">
                <a:solidFill>
                  <a:srgbClr val="000000"/>
                </a:solidFill>
              </a:rPr>
              <a:pPr eaLnBrk="0" hangingPunct="0"/>
              <a:t>8/28/2017</a:t>
            </a:fld>
            <a:endParaRPr lang="en-US" smtClean="0">
              <a:solidFill>
                <a:srgbClr val="000000"/>
              </a:solidFill>
            </a:endParaRPr>
          </a:p>
        </p:txBody>
      </p:sp>
      <p:sp>
        <p:nvSpPr>
          <p:cNvPr id="117763" name="Slide Number Placeholder 5"/>
          <p:cNvSpPr>
            <a:spLocks noGrp="1"/>
          </p:cNvSpPr>
          <p:nvPr>
            <p:ph type="sldNum" sz="quarter" idx="12"/>
          </p:nvPr>
        </p:nvSpPr>
        <p:spPr>
          <a:noFill/>
        </p:spPr>
        <p:txBody>
          <a:bodyPr/>
          <a:lstStyle/>
          <a:p>
            <a:pPr eaLnBrk="0" hangingPunct="0"/>
            <a:fld id="{E3608DB0-1DFD-42A0-BC17-CDA18BFAF75F}" type="slidenum">
              <a:rPr lang="en-US" smtClean="0">
                <a:solidFill>
                  <a:srgbClr val="000000"/>
                </a:solidFill>
              </a:rPr>
              <a:pPr eaLnBrk="0" hangingPunct="0"/>
              <a:t>12</a:t>
            </a:fld>
            <a:endParaRPr lang="en-US" smtClean="0">
              <a:solidFill>
                <a:srgbClr val="000000"/>
              </a:solidFill>
            </a:endParaRPr>
          </a:p>
        </p:txBody>
      </p:sp>
      <p:sp>
        <p:nvSpPr>
          <p:cNvPr id="117764" name="Rectangle 1026"/>
          <p:cNvSpPr>
            <a:spLocks noGrp="1" noChangeArrowheads="1"/>
          </p:cNvSpPr>
          <p:nvPr>
            <p:ph type="title" idx="4294967295"/>
          </p:nvPr>
        </p:nvSpPr>
        <p:spPr/>
        <p:txBody>
          <a:bodyPr/>
          <a:lstStyle/>
          <a:p>
            <a:pPr eaLnBrk="1" hangingPunct="1"/>
            <a:r>
              <a:rPr lang="en-US" dirty="0" smtClean="0">
                <a:solidFill>
                  <a:schemeClr val="accent2"/>
                </a:solidFill>
                <a:latin typeface="Script"/>
              </a:rPr>
              <a:t>The design of secure systems  (continued in Chapter 9)</a:t>
            </a:r>
            <a:endParaRPr lang="en-US" dirty="0" smtClean="0"/>
          </a:p>
        </p:txBody>
      </p:sp>
      <p:sp>
        <p:nvSpPr>
          <p:cNvPr id="117765" name="Rectangle 1027"/>
          <p:cNvSpPr>
            <a:spLocks noGrp="1" noChangeArrowheads="1"/>
          </p:cNvSpPr>
          <p:nvPr>
            <p:ph type="body" idx="4294967295"/>
          </p:nvPr>
        </p:nvSpPr>
        <p:spPr/>
        <p:txBody>
          <a:bodyPr/>
          <a:lstStyle/>
          <a:p>
            <a:pPr eaLnBrk="1" hangingPunct="1"/>
            <a:r>
              <a:rPr lang="en-US" dirty="0" smtClean="0"/>
              <a:t>Principles</a:t>
            </a:r>
          </a:p>
          <a:p>
            <a:pPr eaLnBrk="1" hangingPunct="1"/>
            <a:r>
              <a:rPr lang="en-US" dirty="0" smtClean="0"/>
              <a:t>Development methodology</a:t>
            </a:r>
          </a:p>
          <a:p>
            <a:pPr eaLnBrk="1" hangingPunct="1"/>
            <a:r>
              <a:rPr lang="en-US" dirty="0" smtClean="0"/>
              <a:t>Standards</a:t>
            </a:r>
          </a:p>
          <a:p>
            <a:pPr eaLnBrk="1" hangingPunct="1"/>
            <a:r>
              <a:rPr lang="en-US" dirty="0" smtClean="0"/>
              <a:t>Running examples</a:t>
            </a:r>
          </a:p>
          <a:p>
            <a:pPr eaLnBrk="1" hangingPunct="1"/>
            <a:r>
              <a:rPr lang="en-US" dirty="0" smtClean="0"/>
              <a:t>Patterns</a:t>
            </a:r>
          </a:p>
        </p:txBody>
      </p:sp>
    </p:spTree>
    <p:extLst>
      <p:ext uri="{BB962C8B-B14F-4D97-AF65-F5344CB8AC3E}">
        <p14:creationId xmlns:p14="http://schemas.microsoft.com/office/powerpoint/2010/main" val="1539033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Date Placeholder 3"/>
          <p:cNvSpPr>
            <a:spLocks noGrp="1"/>
          </p:cNvSpPr>
          <p:nvPr>
            <p:ph type="dt" sz="quarter" idx="10"/>
          </p:nvPr>
        </p:nvSpPr>
        <p:spPr>
          <a:noFill/>
        </p:spPr>
        <p:txBody>
          <a:bodyPr/>
          <a:lstStyle/>
          <a:p>
            <a:pPr eaLnBrk="0" hangingPunct="0"/>
            <a:fld id="{C22F80E6-E5A3-4425-8489-35D5262D6852}" type="datetime1">
              <a:rPr lang="en-US" smtClean="0">
                <a:solidFill>
                  <a:srgbClr val="000000"/>
                </a:solidFill>
              </a:rPr>
              <a:pPr eaLnBrk="0" hangingPunct="0"/>
              <a:t>8/28/2017</a:t>
            </a:fld>
            <a:endParaRPr lang="en-US" smtClean="0">
              <a:solidFill>
                <a:srgbClr val="000000"/>
              </a:solidFill>
            </a:endParaRPr>
          </a:p>
        </p:txBody>
      </p:sp>
      <p:sp>
        <p:nvSpPr>
          <p:cNvPr id="118787" name="Slide Number Placeholder 5"/>
          <p:cNvSpPr>
            <a:spLocks noGrp="1"/>
          </p:cNvSpPr>
          <p:nvPr>
            <p:ph type="sldNum" sz="quarter" idx="12"/>
          </p:nvPr>
        </p:nvSpPr>
        <p:spPr>
          <a:noFill/>
        </p:spPr>
        <p:txBody>
          <a:bodyPr/>
          <a:lstStyle/>
          <a:p>
            <a:pPr eaLnBrk="0" hangingPunct="0"/>
            <a:fld id="{3A01825B-A7F4-48BD-A0DE-07E49BE0511B}" type="slidenum">
              <a:rPr lang="en-US" smtClean="0">
                <a:solidFill>
                  <a:srgbClr val="000000"/>
                </a:solidFill>
              </a:rPr>
              <a:pPr eaLnBrk="0" hangingPunct="0"/>
              <a:t>13</a:t>
            </a:fld>
            <a:endParaRPr lang="en-US" smtClean="0">
              <a:solidFill>
                <a:srgbClr val="000000"/>
              </a:solidFill>
            </a:endParaRPr>
          </a:p>
        </p:txBody>
      </p:sp>
      <p:sp>
        <p:nvSpPr>
          <p:cNvPr id="118788" name="Rectangle 2"/>
          <p:cNvSpPr>
            <a:spLocks noGrp="1" noChangeArrowheads="1"/>
          </p:cNvSpPr>
          <p:nvPr>
            <p:ph type="title" idx="4294967295"/>
          </p:nvPr>
        </p:nvSpPr>
        <p:spPr/>
        <p:txBody>
          <a:bodyPr/>
          <a:lstStyle/>
          <a:p>
            <a:pPr eaLnBrk="1" hangingPunct="1"/>
            <a:r>
              <a:rPr lang="en-US" dirty="0" smtClean="0"/>
              <a:t>Need for a global holistic view</a:t>
            </a:r>
          </a:p>
        </p:txBody>
      </p:sp>
      <p:sp>
        <p:nvSpPr>
          <p:cNvPr id="118789" name="Rectangle 3"/>
          <p:cNvSpPr>
            <a:spLocks noGrp="1" noChangeArrowheads="1"/>
          </p:cNvSpPr>
          <p:nvPr>
            <p:ph type="body" idx="4294967295"/>
          </p:nvPr>
        </p:nvSpPr>
        <p:spPr/>
        <p:txBody>
          <a:bodyPr>
            <a:normAutofit/>
          </a:bodyPr>
          <a:lstStyle/>
          <a:p>
            <a:pPr eaLnBrk="1" hangingPunct="1"/>
            <a:r>
              <a:rPr lang="en-US" smtClean="0"/>
              <a:t>Need for a global view, not disjoint pieces. Disjoint mechanisms cannot prevent threat that are combinations of legal actions</a:t>
            </a:r>
          </a:p>
          <a:p>
            <a:pPr eaLnBrk="1" hangingPunct="1"/>
            <a:r>
              <a:rPr lang="en-US" smtClean="0"/>
              <a:t>Security should be based on institution policies</a:t>
            </a:r>
          </a:p>
          <a:p>
            <a:pPr eaLnBrk="1" hangingPunct="1"/>
            <a:r>
              <a:rPr lang="en-US" smtClean="0"/>
              <a:t>Methods based on low-level approaches, e.g., cryptography , are very important to enforce the high-level restrictions but are not adequate in isolation.</a:t>
            </a:r>
          </a:p>
        </p:txBody>
      </p:sp>
    </p:spTree>
    <p:extLst>
      <p:ext uri="{BB962C8B-B14F-4D97-AF65-F5344CB8AC3E}">
        <p14:creationId xmlns:p14="http://schemas.microsoft.com/office/powerpoint/2010/main" val="21075909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Date Placeholder 1"/>
          <p:cNvSpPr>
            <a:spLocks noGrp="1"/>
          </p:cNvSpPr>
          <p:nvPr>
            <p:ph type="dt" sz="quarter" idx="10"/>
          </p:nvPr>
        </p:nvSpPr>
        <p:spPr>
          <a:noFill/>
        </p:spPr>
        <p:txBody>
          <a:bodyPr/>
          <a:lstStyle/>
          <a:p>
            <a:pPr eaLnBrk="0" hangingPunct="0"/>
            <a:fld id="{418C24CA-DCC3-4EA1-8CF0-2038C521EEE4}" type="datetime1">
              <a:rPr lang="en-US" smtClean="0">
                <a:solidFill>
                  <a:srgbClr val="000000"/>
                </a:solidFill>
              </a:rPr>
              <a:pPr eaLnBrk="0" hangingPunct="0"/>
              <a:t>8/28/2017</a:t>
            </a:fld>
            <a:endParaRPr lang="en-US" smtClean="0">
              <a:solidFill>
                <a:srgbClr val="000000"/>
              </a:solidFill>
            </a:endParaRPr>
          </a:p>
        </p:txBody>
      </p:sp>
      <p:sp>
        <p:nvSpPr>
          <p:cNvPr id="119811" name="Slide Number Placeholder 3"/>
          <p:cNvSpPr>
            <a:spLocks noGrp="1"/>
          </p:cNvSpPr>
          <p:nvPr>
            <p:ph type="sldNum" sz="quarter" idx="12"/>
          </p:nvPr>
        </p:nvSpPr>
        <p:spPr>
          <a:noFill/>
        </p:spPr>
        <p:txBody>
          <a:bodyPr/>
          <a:lstStyle/>
          <a:p>
            <a:pPr eaLnBrk="0" hangingPunct="0"/>
            <a:fld id="{3E10DD40-1CA0-4367-9F7F-ED61DD558944}" type="slidenum">
              <a:rPr lang="en-US" smtClean="0">
                <a:solidFill>
                  <a:srgbClr val="000000"/>
                </a:solidFill>
              </a:rPr>
              <a:pPr eaLnBrk="0" hangingPunct="0"/>
              <a:t>14</a:t>
            </a:fld>
            <a:endParaRPr lang="en-US" smtClean="0">
              <a:solidFill>
                <a:srgbClr val="000000"/>
              </a:solidFill>
            </a:endParaRPr>
          </a:p>
        </p:txBody>
      </p:sp>
      <p:sp>
        <p:nvSpPr>
          <p:cNvPr id="119812" name="Rectangle 2"/>
          <p:cNvSpPr>
            <a:spLocks noChangeArrowheads="1"/>
          </p:cNvSpPr>
          <p:nvPr/>
        </p:nvSpPr>
        <p:spPr bwMode="auto">
          <a:xfrm>
            <a:off x="2209800" y="609600"/>
            <a:ext cx="7772400" cy="1143000"/>
          </a:xfrm>
          <a:prstGeom prst="rect">
            <a:avLst/>
          </a:prstGeom>
          <a:noFill/>
          <a:ln w="9525">
            <a:noFill/>
            <a:miter lim="800000"/>
            <a:headEnd/>
            <a:tailEnd/>
          </a:ln>
        </p:spPr>
        <p:txBody>
          <a:bodyPr anchor="ctr"/>
          <a:lstStyle/>
          <a:p>
            <a:pPr algn="ctr" eaLnBrk="0" fontAlgn="base" hangingPunct="0">
              <a:spcBef>
                <a:spcPct val="0"/>
              </a:spcBef>
              <a:spcAft>
                <a:spcPct val="0"/>
              </a:spcAft>
            </a:pPr>
            <a:r>
              <a:rPr lang="en-US" sz="4400">
                <a:solidFill>
                  <a:srgbClr val="000000"/>
                </a:solidFill>
                <a:latin typeface="Times New Roman" pitchFamily="18" charset="0"/>
              </a:rPr>
              <a:t>Need for a conceptual approach I</a:t>
            </a:r>
          </a:p>
        </p:txBody>
      </p:sp>
      <p:sp>
        <p:nvSpPr>
          <p:cNvPr id="119813" name="Rectangle 3"/>
          <p:cNvSpPr>
            <a:spLocks noChangeArrowheads="1"/>
          </p:cNvSpPr>
          <p:nvPr/>
        </p:nvSpPr>
        <p:spPr bwMode="auto">
          <a:xfrm>
            <a:off x="2209800" y="1981200"/>
            <a:ext cx="7772400" cy="4114800"/>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pPr>
            <a:r>
              <a:rPr lang="en-US" sz="3200">
                <a:solidFill>
                  <a:srgbClr val="000000"/>
                </a:solidFill>
                <a:latin typeface="Times New Roman" pitchFamily="18" charset="0"/>
              </a:rPr>
              <a:t>Security should be applied where the application semantics is understood</a:t>
            </a:r>
          </a:p>
          <a:p>
            <a:pPr marL="342900" indent="-342900" eaLnBrk="0" fontAlgn="base" hangingPunct="0">
              <a:spcBef>
                <a:spcPct val="20000"/>
              </a:spcBef>
              <a:spcAft>
                <a:spcPct val="0"/>
              </a:spcAft>
              <a:buFontTx/>
              <a:buChar char="•"/>
            </a:pPr>
            <a:r>
              <a:rPr lang="en-US" sz="3200">
                <a:solidFill>
                  <a:srgbClr val="000000"/>
                </a:solidFill>
                <a:latin typeface="Times New Roman" pitchFamily="18" charset="0"/>
              </a:rPr>
              <a:t>Security is an all-levels problem </a:t>
            </a:r>
          </a:p>
          <a:p>
            <a:pPr marL="342900" indent="-342900" eaLnBrk="0" fontAlgn="base" hangingPunct="0">
              <a:spcBef>
                <a:spcPct val="20000"/>
              </a:spcBef>
              <a:spcAft>
                <a:spcPct val="0"/>
              </a:spcAft>
              <a:buFontTx/>
              <a:buChar char="•"/>
            </a:pPr>
            <a:r>
              <a:rPr lang="en-US" sz="3200">
                <a:solidFill>
                  <a:srgbClr val="000000"/>
                </a:solidFill>
                <a:latin typeface="Times New Roman" pitchFamily="18" charset="0"/>
              </a:rPr>
              <a:t>We should start from high-level policies that can be mapped to the lower levels </a:t>
            </a:r>
          </a:p>
          <a:p>
            <a:pPr marL="342900" indent="-342900" eaLnBrk="0" fontAlgn="base" hangingPunct="0">
              <a:spcBef>
                <a:spcPct val="20000"/>
              </a:spcBef>
              <a:spcAft>
                <a:spcPct val="0"/>
              </a:spcAft>
              <a:buFontTx/>
              <a:buChar char="•"/>
            </a:pPr>
            <a:r>
              <a:rPr lang="en-US" sz="3200">
                <a:solidFill>
                  <a:srgbClr val="000000"/>
                </a:solidFill>
                <a:latin typeface="Times New Roman" pitchFamily="18" charset="0"/>
              </a:rPr>
              <a:t>We need precise models to guide system development</a:t>
            </a:r>
          </a:p>
          <a:p>
            <a:pPr marL="342900" indent="-342900" eaLnBrk="0" fontAlgn="base" hangingPunct="0">
              <a:spcBef>
                <a:spcPct val="20000"/>
              </a:spcBef>
              <a:spcAft>
                <a:spcPct val="0"/>
              </a:spcAft>
              <a:buFontTx/>
              <a:buChar char="•"/>
            </a:pPr>
            <a:r>
              <a:rPr lang="en-US" sz="3200">
                <a:solidFill>
                  <a:srgbClr val="000000"/>
                </a:solidFill>
                <a:latin typeface="Times New Roman" pitchFamily="18" charset="0"/>
              </a:rPr>
              <a:t>Consider a layered architecture</a:t>
            </a:r>
          </a:p>
          <a:p>
            <a:pPr marL="342900" indent="-342900" eaLnBrk="0" fontAlgn="base" hangingPunct="0">
              <a:spcBef>
                <a:spcPct val="20000"/>
              </a:spcBef>
              <a:spcAft>
                <a:spcPct val="0"/>
              </a:spcAft>
              <a:buFontTx/>
              <a:buChar char="•"/>
            </a:pPr>
            <a:endParaRPr lang="en-US" sz="3200">
              <a:solidFill>
                <a:srgbClr val="000000"/>
              </a:solidFill>
              <a:latin typeface="Times New Roman" pitchFamily="18" charset="0"/>
            </a:endParaRPr>
          </a:p>
        </p:txBody>
      </p:sp>
    </p:spTree>
    <p:extLst>
      <p:ext uri="{BB962C8B-B14F-4D97-AF65-F5344CB8AC3E}">
        <p14:creationId xmlns:p14="http://schemas.microsoft.com/office/powerpoint/2010/main" val="35531318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Date Placeholder 1"/>
          <p:cNvSpPr>
            <a:spLocks noGrp="1"/>
          </p:cNvSpPr>
          <p:nvPr>
            <p:ph type="dt" sz="quarter" idx="10"/>
          </p:nvPr>
        </p:nvSpPr>
        <p:spPr>
          <a:noFill/>
        </p:spPr>
        <p:txBody>
          <a:bodyPr/>
          <a:lstStyle/>
          <a:p>
            <a:pPr eaLnBrk="0" hangingPunct="0"/>
            <a:fld id="{EABF4BC8-C771-4A9A-A0EE-4D33E5E9EDC0}" type="datetime1">
              <a:rPr lang="en-US" smtClean="0">
                <a:solidFill>
                  <a:srgbClr val="000000"/>
                </a:solidFill>
              </a:rPr>
              <a:pPr eaLnBrk="0" hangingPunct="0"/>
              <a:t>8/28/2017</a:t>
            </a:fld>
            <a:endParaRPr lang="en-US" smtClean="0">
              <a:solidFill>
                <a:srgbClr val="000000"/>
              </a:solidFill>
            </a:endParaRPr>
          </a:p>
        </p:txBody>
      </p:sp>
      <p:sp>
        <p:nvSpPr>
          <p:cNvPr id="120835" name="Slide Number Placeholder 3"/>
          <p:cNvSpPr>
            <a:spLocks noGrp="1"/>
          </p:cNvSpPr>
          <p:nvPr>
            <p:ph type="sldNum" sz="quarter" idx="12"/>
          </p:nvPr>
        </p:nvSpPr>
        <p:spPr>
          <a:noFill/>
        </p:spPr>
        <p:txBody>
          <a:bodyPr/>
          <a:lstStyle/>
          <a:p>
            <a:pPr eaLnBrk="0" hangingPunct="0"/>
            <a:fld id="{62C37FE5-E9A0-4EC4-A08F-F016F06FEED5}" type="slidenum">
              <a:rPr lang="en-US" smtClean="0">
                <a:solidFill>
                  <a:srgbClr val="000000"/>
                </a:solidFill>
              </a:rPr>
              <a:pPr eaLnBrk="0" hangingPunct="0"/>
              <a:t>15</a:t>
            </a:fld>
            <a:endParaRPr lang="en-US" smtClean="0">
              <a:solidFill>
                <a:srgbClr val="000000"/>
              </a:solidFill>
            </a:endParaRPr>
          </a:p>
        </p:txBody>
      </p:sp>
      <p:pic>
        <p:nvPicPr>
          <p:cNvPr id="120836" name="Picture 1026"/>
          <p:cNvPicPr>
            <a:picLocks noChangeAspect="1" noChangeArrowheads="1"/>
          </p:cNvPicPr>
          <p:nvPr/>
        </p:nvPicPr>
        <p:blipFill>
          <a:blip r:embed="rId2" cstate="print"/>
          <a:srcRect/>
          <a:stretch>
            <a:fillRect/>
          </a:stretch>
        </p:blipFill>
        <p:spPr bwMode="auto">
          <a:xfrm>
            <a:off x="2967038" y="1109663"/>
            <a:ext cx="6261100" cy="4635500"/>
          </a:xfrm>
          <a:prstGeom prst="rect">
            <a:avLst/>
          </a:prstGeom>
          <a:noFill/>
          <a:ln w="9525">
            <a:noFill/>
            <a:miter lim="800000"/>
            <a:headEnd/>
            <a:tailEnd/>
          </a:ln>
        </p:spPr>
      </p:pic>
    </p:spTree>
    <p:extLst>
      <p:ext uri="{BB962C8B-B14F-4D97-AF65-F5344CB8AC3E}">
        <p14:creationId xmlns:p14="http://schemas.microsoft.com/office/powerpoint/2010/main" val="3601348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Date Placeholder 1"/>
          <p:cNvSpPr>
            <a:spLocks noGrp="1"/>
          </p:cNvSpPr>
          <p:nvPr>
            <p:ph type="dt" sz="quarter" idx="10"/>
          </p:nvPr>
        </p:nvSpPr>
        <p:spPr>
          <a:noFill/>
        </p:spPr>
        <p:txBody>
          <a:bodyPr/>
          <a:lstStyle/>
          <a:p>
            <a:pPr eaLnBrk="0" hangingPunct="0"/>
            <a:fld id="{532541D7-632D-43ED-89EB-7C3790AF196A}" type="datetime1">
              <a:rPr lang="en-US" smtClean="0">
                <a:solidFill>
                  <a:srgbClr val="000000"/>
                </a:solidFill>
              </a:rPr>
              <a:pPr eaLnBrk="0" hangingPunct="0"/>
              <a:t>8/28/2017</a:t>
            </a:fld>
            <a:endParaRPr lang="en-US" smtClean="0">
              <a:solidFill>
                <a:srgbClr val="000000"/>
              </a:solidFill>
            </a:endParaRPr>
          </a:p>
        </p:txBody>
      </p:sp>
      <p:sp>
        <p:nvSpPr>
          <p:cNvPr id="121859" name="Slide Number Placeholder 3"/>
          <p:cNvSpPr>
            <a:spLocks noGrp="1"/>
          </p:cNvSpPr>
          <p:nvPr>
            <p:ph type="sldNum" sz="quarter" idx="12"/>
          </p:nvPr>
        </p:nvSpPr>
        <p:spPr>
          <a:noFill/>
        </p:spPr>
        <p:txBody>
          <a:bodyPr/>
          <a:lstStyle/>
          <a:p>
            <a:pPr eaLnBrk="0" hangingPunct="0"/>
            <a:fld id="{A1D040FC-9A4C-45D0-9EB5-0E42F8999FD3}" type="slidenum">
              <a:rPr lang="en-US" smtClean="0">
                <a:solidFill>
                  <a:srgbClr val="000000"/>
                </a:solidFill>
              </a:rPr>
              <a:pPr eaLnBrk="0" hangingPunct="0"/>
              <a:t>16</a:t>
            </a:fld>
            <a:endParaRPr lang="en-US" smtClean="0">
              <a:solidFill>
                <a:srgbClr val="000000"/>
              </a:solidFill>
            </a:endParaRPr>
          </a:p>
        </p:txBody>
      </p:sp>
      <p:sp>
        <p:nvSpPr>
          <p:cNvPr id="121860" name="Rectangle 2"/>
          <p:cNvSpPr>
            <a:spLocks noChangeArrowheads="1"/>
          </p:cNvSpPr>
          <p:nvPr/>
        </p:nvSpPr>
        <p:spPr bwMode="auto">
          <a:xfrm>
            <a:off x="2209800" y="609600"/>
            <a:ext cx="7772400" cy="1143000"/>
          </a:xfrm>
          <a:prstGeom prst="rect">
            <a:avLst/>
          </a:prstGeom>
          <a:noFill/>
          <a:ln w="9525">
            <a:noFill/>
            <a:miter lim="800000"/>
            <a:headEnd/>
            <a:tailEnd/>
          </a:ln>
        </p:spPr>
        <p:txBody>
          <a:bodyPr anchor="ctr"/>
          <a:lstStyle/>
          <a:p>
            <a:pPr algn="ctr" eaLnBrk="0" fontAlgn="base" hangingPunct="0">
              <a:spcBef>
                <a:spcPct val="0"/>
              </a:spcBef>
              <a:spcAft>
                <a:spcPct val="0"/>
              </a:spcAft>
            </a:pPr>
            <a:r>
              <a:rPr lang="en-US" sz="4400">
                <a:solidFill>
                  <a:srgbClr val="000000"/>
                </a:solidFill>
                <a:latin typeface="Times New Roman" pitchFamily="18" charset="0"/>
              </a:rPr>
              <a:t>Need for conceptual structure II</a:t>
            </a:r>
          </a:p>
        </p:txBody>
      </p:sp>
      <p:sp>
        <p:nvSpPr>
          <p:cNvPr id="121861" name="Rectangle 3"/>
          <p:cNvSpPr>
            <a:spLocks noChangeArrowheads="1"/>
          </p:cNvSpPr>
          <p:nvPr/>
        </p:nvSpPr>
        <p:spPr bwMode="auto">
          <a:xfrm>
            <a:off x="2209800" y="1981200"/>
            <a:ext cx="7772400" cy="4114800"/>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pPr>
            <a:endParaRPr lang="en-US" sz="3200">
              <a:solidFill>
                <a:srgbClr val="000000"/>
              </a:solidFill>
              <a:latin typeface="Times New Roman" pitchFamily="18" charset="0"/>
            </a:endParaRPr>
          </a:p>
          <a:p>
            <a:pPr marL="342900" indent="-342900" eaLnBrk="0" fontAlgn="base" hangingPunct="0">
              <a:spcBef>
                <a:spcPct val="20000"/>
              </a:spcBef>
              <a:spcAft>
                <a:spcPct val="0"/>
              </a:spcAft>
              <a:buFontTx/>
              <a:buChar char="•"/>
            </a:pPr>
            <a:r>
              <a:rPr lang="en-US" sz="3200">
                <a:solidFill>
                  <a:srgbClr val="000000"/>
                </a:solidFill>
                <a:latin typeface="Times New Roman" pitchFamily="18" charset="0"/>
              </a:rPr>
              <a:t>A unified system is easier to understand: better design, better administration</a:t>
            </a:r>
          </a:p>
          <a:p>
            <a:pPr marL="342900" indent="-342900" eaLnBrk="0" fontAlgn="base" hangingPunct="0">
              <a:spcBef>
                <a:spcPct val="20000"/>
              </a:spcBef>
              <a:spcAft>
                <a:spcPct val="0"/>
              </a:spcAft>
              <a:buFontTx/>
              <a:buChar char="•"/>
            </a:pPr>
            <a:r>
              <a:rPr lang="en-US" sz="3200">
                <a:solidFill>
                  <a:srgbClr val="000000"/>
                </a:solidFill>
                <a:latin typeface="Times New Roman" pitchFamily="18" charset="0"/>
              </a:rPr>
              <a:t>Easier to analyze effect of new hardware or software </a:t>
            </a:r>
          </a:p>
          <a:p>
            <a:pPr marL="342900" indent="-342900" eaLnBrk="0" fontAlgn="base" hangingPunct="0">
              <a:spcBef>
                <a:spcPct val="20000"/>
              </a:spcBef>
              <a:spcAft>
                <a:spcPct val="0"/>
              </a:spcAft>
              <a:buFontTx/>
              <a:buChar char="•"/>
            </a:pPr>
            <a:r>
              <a:rPr lang="en-US" sz="3200">
                <a:solidFill>
                  <a:srgbClr val="000000"/>
                </a:solidFill>
                <a:latin typeface="Times New Roman" pitchFamily="18" charset="0"/>
              </a:rPr>
              <a:t>Start from policies and models</a:t>
            </a:r>
          </a:p>
          <a:p>
            <a:pPr marL="342900" indent="-342900" eaLnBrk="0" fontAlgn="base" hangingPunct="0">
              <a:spcBef>
                <a:spcPct val="20000"/>
              </a:spcBef>
              <a:spcAft>
                <a:spcPct val="0"/>
              </a:spcAft>
              <a:buFontTx/>
              <a:buChar char="•"/>
            </a:pPr>
            <a:r>
              <a:rPr lang="en-US" sz="3200">
                <a:solidFill>
                  <a:srgbClr val="000000"/>
                </a:solidFill>
                <a:latin typeface="Times New Roman" pitchFamily="18" charset="0"/>
              </a:rPr>
              <a:t>Apply security throughout the lifecycle</a:t>
            </a:r>
          </a:p>
        </p:txBody>
      </p:sp>
    </p:spTree>
    <p:extLst>
      <p:ext uri="{BB962C8B-B14F-4D97-AF65-F5344CB8AC3E}">
        <p14:creationId xmlns:p14="http://schemas.microsoft.com/office/powerpoint/2010/main" val="535764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Date Placeholder 3"/>
          <p:cNvSpPr>
            <a:spLocks noGrp="1"/>
          </p:cNvSpPr>
          <p:nvPr>
            <p:ph type="dt" sz="quarter" idx="10"/>
          </p:nvPr>
        </p:nvSpPr>
        <p:spPr>
          <a:noFill/>
        </p:spPr>
        <p:txBody>
          <a:bodyPr/>
          <a:lstStyle/>
          <a:p>
            <a:pPr eaLnBrk="0" hangingPunct="0"/>
            <a:fld id="{11F8855F-9695-4BE7-B78A-4338CC83EC2D}" type="datetime1">
              <a:rPr lang="en-US" smtClean="0">
                <a:solidFill>
                  <a:srgbClr val="000000"/>
                </a:solidFill>
              </a:rPr>
              <a:pPr eaLnBrk="0" hangingPunct="0"/>
              <a:t>8/28/2017</a:t>
            </a:fld>
            <a:endParaRPr lang="en-US" smtClean="0">
              <a:solidFill>
                <a:srgbClr val="000000"/>
              </a:solidFill>
            </a:endParaRPr>
          </a:p>
        </p:txBody>
      </p:sp>
      <p:sp>
        <p:nvSpPr>
          <p:cNvPr id="122883" name="Slide Number Placeholder 5"/>
          <p:cNvSpPr>
            <a:spLocks noGrp="1"/>
          </p:cNvSpPr>
          <p:nvPr>
            <p:ph type="sldNum" sz="quarter" idx="12"/>
          </p:nvPr>
        </p:nvSpPr>
        <p:spPr>
          <a:noFill/>
        </p:spPr>
        <p:txBody>
          <a:bodyPr/>
          <a:lstStyle/>
          <a:p>
            <a:pPr eaLnBrk="0" hangingPunct="0"/>
            <a:fld id="{2A19CFD6-2446-4950-931E-1F09B261BC77}" type="slidenum">
              <a:rPr lang="en-US" smtClean="0">
                <a:solidFill>
                  <a:srgbClr val="000000"/>
                </a:solidFill>
              </a:rPr>
              <a:pPr eaLnBrk="0" hangingPunct="0"/>
              <a:t>17</a:t>
            </a:fld>
            <a:endParaRPr lang="en-US" smtClean="0">
              <a:solidFill>
                <a:srgbClr val="000000"/>
              </a:solidFill>
            </a:endParaRPr>
          </a:p>
        </p:txBody>
      </p:sp>
      <p:sp>
        <p:nvSpPr>
          <p:cNvPr id="122884" name="Rectangle 6"/>
          <p:cNvSpPr>
            <a:spLocks noGrp="1" noChangeArrowheads="1"/>
          </p:cNvSpPr>
          <p:nvPr>
            <p:ph type="title" idx="4294967295"/>
          </p:nvPr>
        </p:nvSpPr>
        <p:spPr/>
        <p:txBody>
          <a:bodyPr/>
          <a:lstStyle/>
          <a:p>
            <a:pPr eaLnBrk="1" hangingPunct="1"/>
            <a:r>
              <a:rPr lang="en-US" smtClean="0"/>
              <a:t>Software lifecycle</a:t>
            </a:r>
          </a:p>
        </p:txBody>
      </p:sp>
      <p:pic>
        <p:nvPicPr>
          <p:cNvPr id="122885" name="Picture 5"/>
          <p:cNvPicPr>
            <a:picLocks noGrp="1" noChangeAspect="1" noChangeArrowheads="1"/>
          </p:cNvPicPr>
          <p:nvPr>
            <p:ph idx="4294967295"/>
          </p:nvPr>
        </p:nvPicPr>
        <p:blipFill>
          <a:blip r:embed="rId2" cstate="print"/>
          <a:srcRect/>
          <a:stretch>
            <a:fillRect/>
          </a:stretch>
        </p:blipFill>
        <p:spPr>
          <a:xfrm>
            <a:off x="3327400" y="2154239"/>
            <a:ext cx="5537200" cy="3463925"/>
          </a:xfrm>
          <a:noFill/>
        </p:spPr>
      </p:pic>
    </p:spTree>
    <p:extLst>
      <p:ext uri="{BB962C8B-B14F-4D97-AF65-F5344CB8AC3E}">
        <p14:creationId xmlns:p14="http://schemas.microsoft.com/office/powerpoint/2010/main" val="3759239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Examples of systems</a:t>
            </a:r>
            <a:br>
              <a:rPr lang="en-US" dirty="0" smtClean="0"/>
            </a:br>
            <a:endParaRPr lang="en-US" dirty="0"/>
          </a:p>
        </p:txBody>
      </p:sp>
      <p:sp>
        <p:nvSpPr>
          <p:cNvPr id="125954" name="Date Placeholder 1"/>
          <p:cNvSpPr>
            <a:spLocks noGrp="1"/>
          </p:cNvSpPr>
          <p:nvPr>
            <p:ph type="dt" sz="half" idx="10"/>
          </p:nvPr>
        </p:nvSpPr>
        <p:spPr>
          <a:noFill/>
        </p:spPr>
        <p:txBody>
          <a:bodyPr/>
          <a:lstStyle/>
          <a:p>
            <a:pPr eaLnBrk="0" hangingPunct="0"/>
            <a:fld id="{1627A274-7F65-4447-A7A1-6753FDB6F87B}" type="datetime1">
              <a:rPr lang="en-US" smtClean="0">
                <a:solidFill>
                  <a:srgbClr val="000000"/>
                </a:solidFill>
              </a:rPr>
              <a:pPr eaLnBrk="0" hangingPunct="0"/>
              <a:t>8/28/2017</a:t>
            </a:fld>
            <a:endParaRPr lang="en-US" smtClean="0">
              <a:solidFill>
                <a:srgbClr val="000000"/>
              </a:solidFill>
            </a:endParaRPr>
          </a:p>
        </p:txBody>
      </p:sp>
      <p:sp>
        <p:nvSpPr>
          <p:cNvPr id="125955" name="Slide Number Placeholder 3"/>
          <p:cNvSpPr>
            <a:spLocks noGrp="1"/>
          </p:cNvSpPr>
          <p:nvPr>
            <p:ph type="sldNum" sz="quarter" idx="12"/>
          </p:nvPr>
        </p:nvSpPr>
        <p:spPr>
          <a:noFill/>
        </p:spPr>
        <p:txBody>
          <a:bodyPr/>
          <a:lstStyle/>
          <a:p>
            <a:pPr eaLnBrk="0" hangingPunct="0"/>
            <a:fld id="{CF193BFF-6B59-462D-91BA-064B5A21AB4D}" type="slidenum">
              <a:rPr lang="en-US" smtClean="0">
                <a:solidFill>
                  <a:srgbClr val="000000"/>
                </a:solidFill>
              </a:rPr>
              <a:pPr eaLnBrk="0" hangingPunct="0"/>
              <a:t>18</a:t>
            </a:fld>
            <a:endParaRPr lang="en-US" smtClean="0">
              <a:solidFill>
                <a:srgbClr val="000000"/>
              </a:solidFill>
            </a:endParaRPr>
          </a:p>
        </p:txBody>
      </p:sp>
      <p:sp>
        <p:nvSpPr>
          <p:cNvPr id="125956" name="Rectangle 4"/>
          <p:cNvSpPr>
            <a:spLocks noChangeArrowheads="1"/>
          </p:cNvSpPr>
          <p:nvPr/>
        </p:nvSpPr>
        <p:spPr bwMode="auto">
          <a:xfrm>
            <a:off x="1524000" y="797512"/>
            <a:ext cx="8915400" cy="5262979"/>
          </a:xfrm>
          <a:prstGeom prst="rect">
            <a:avLst/>
          </a:prstGeom>
          <a:noFill/>
          <a:ln w="9525">
            <a:noFill/>
            <a:miter lim="800000"/>
            <a:headEnd/>
            <a:tailEnd/>
          </a:ln>
        </p:spPr>
        <p:txBody>
          <a:bodyPr anchor="ctr">
            <a:spAutoFit/>
          </a:bodyPr>
          <a:lstStyle/>
          <a:p>
            <a:pPr algn="ctr" eaLnBrk="0" fontAlgn="base" hangingPunct="0">
              <a:spcBef>
                <a:spcPct val="0"/>
              </a:spcBef>
              <a:spcAft>
                <a:spcPct val="0"/>
              </a:spcAft>
            </a:pPr>
            <a:r>
              <a:rPr lang="en-US" sz="2400">
                <a:solidFill>
                  <a:srgbClr val="000000"/>
                </a:solidFill>
                <a:latin typeface="Times New Roman" pitchFamily="18" charset="0"/>
              </a:rPr>
              <a:t>The Splendid Hotel and Casino in Las Vegas is a group of several hotels. They require a new information system. </a:t>
            </a:r>
          </a:p>
          <a:p>
            <a:pPr algn="ctr" eaLnBrk="0" fontAlgn="base" hangingPunct="0">
              <a:spcBef>
                <a:spcPct val="0"/>
              </a:spcBef>
              <a:spcAft>
                <a:spcPct val="0"/>
              </a:spcAft>
            </a:pPr>
            <a:r>
              <a:rPr lang="en-US" sz="2400">
                <a:solidFill>
                  <a:srgbClr val="000000"/>
                </a:solidFill>
                <a:latin typeface="Times New Roman" pitchFamily="18" charset="0"/>
              </a:rPr>
              <a:t>Most of the functions of the planned system have security requirements. You are the security specialist of your company and you are expected to produce a security architecture for this project. </a:t>
            </a:r>
          </a:p>
          <a:p>
            <a:pPr algn="ctr" eaLnBrk="0" fontAlgn="base" hangingPunct="0">
              <a:spcBef>
                <a:spcPct val="0"/>
              </a:spcBef>
              <a:spcAft>
                <a:spcPct val="0"/>
              </a:spcAft>
            </a:pPr>
            <a:endParaRPr lang="en-US" sz="2400">
              <a:solidFill>
                <a:srgbClr val="000000"/>
              </a:solidFill>
              <a:latin typeface="Times New Roman" pitchFamily="18" charset="0"/>
            </a:endParaRPr>
          </a:p>
          <a:p>
            <a:pPr algn="ctr" eaLnBrk="0" fontAlgn="base" hangingPunct="0">
              <a:spcBef>
                <a:spcPct val="0"/>
              </a:spcBef>
              <a:spcAft>
                <a:spcPct val="0"/>
              </a:spcAft>
            </a:pPr>
            <a:r>
              <a:rPr lang="en-US" sz="2400">
                <a:solidFill>
                  <a:srgbClr val="000000"/>
                </a:solidFill>
                <a:latin typeface="Times New Roman" pitchFamily="18" charset="0"/>
              </a:rPr>
              <a:t>The strongest need is to protect the money collected in the gambling operations of the hotels. The obvious physical security, i.e. vaults and guards, is not enough. Software is needed to control who can open the vault and to have access to specific compartments in the vault.</a:t>
            </a:r>
          </a:p>
          <a:p>
            <a:pPr algn="ctr" eaLnBrk="0" fontAlgn="base" hangingPunct="0">
              <a:spcBef>
                <a:spcPct val="0"/>
              </a:spcBef>
              <a:spcAft>
                <a:spcPct val="0"/>
              </a:spcAft>
            </a:pPr>
            <a:endParaRPr lang="en-US" sz="2400">
              <a:solidFill>
                <a:srgbClr val="000000"/>
              </a:solidFill>
              <a:latin typeface="Times New Roman" pitchFamily="18" charset="0"/>
            </a:endParaRPr>
          </a:p>
          <a:p>
            <a:pPr algn="ctr" eaLnBrk="0" fontAlgn="base" hangingPunct="0">
              <a:spcBef>
                <a:spcPct val="0"/>
              </a:spcBef>
              <a:spcAft>
                <a:spcPct val="0"/>
              </a:spcAft>
            </a:pPr>
            <a:r>
              <a:rPr lang="en-US" sz="2400">
                <a:solidFill>
                  <a:srgbClr val="000000"/>
                </a:solidFill>
                <a:latin typeface="Times New Roman" pitchFamily="18" charset="0"/>
              </a:rPr>
              <a:t>The reservations system has privacy needs. Also potential terrorist threats could occur if it is known that a particular person or group is in the hotel. </a:t>
            </a:r>
          </a:p>
        </p:txBody>
      </p:sp>
    </p:spTree>
    <p:extLst>
      <p:ext uri="{BB962C8B-B14F-4D97-AF65-F5344CB8AC3E}">
        <p14:creationId xmlns:p14="http://schemas.microsoft.com/office/powerpoint/2010/main" val="4080844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Date Placeholder 1"/>
          <p:cNvSpPr>
            <a:spLocks noGrp="1"/>
          </p:cNvSpPr>
          <p:nvPr>
            <p:ph type="dt" sz="quarter" idx="10"/>
          </p:nvPr>
        </p:nvSpPr>
        <p:spPr>
          <a:noFill/>
        </p:spPr>
        <p:txBody>
          <a:bodyPr/>
          <a:lstStyle/>
          <a:p>
            <a:pPr eaLnBrk="0" hangingPunct="0"/>
            <a:fld id="{E68F8D4C-E536-4FDE-ADEA-0BEC731BF74C}" type="datetime1">
              <a:rPr lang="en-US" smtClean="0">
                <a:solidFill>
                  <a:srgbClr val="000000"/>
                </a:solidFill>
              </a:rPr>
              <a:pPr eaLnBrk="0" hangingPunct="0"/>
              <a:t>8/28/2017</a:t>
            </a:fld>
            <a:endParaRPr lang="en-US" smtClean="0">
              <a:solidFill>
                <a:srgbClr val="000000"/>
              </a:solidFill>
            </a:endParaRPr>
          </a:p>
        </p:txBody>
      </p:sp>
      <p:sp>
        <p:nvSpPr>
          <p:cNvPr id="126979" name="Slide Number Placeholder 3"/>
          <p:cNvSpPr>
            <a:spLocks noGrp="1"/>
          </p:cNvSpPr>
          <p:nvPr>
            <p:ph type="sldNum" sz="quarter" idx="12"/>
          </p:nvPr>
        </p:nvSpPr>
        <p:spPr>
          <a:noFill/>
        </p:spPr>
        <p:txBody>
          <a:bodyPr/>
          <a:lstStyle/>
          <a:p>
            <a:pPr eaLnBrk="0" hangingPunct="0"/>
            <a:fld id="{496CE125-197F-4595-B3F8-B647D14FDFFC}" type="slidenum">
              <a:rPr lang="en-US" smtClean="0">
                <a:solidFill>
                  <a:srgbClr val="000000"/>
                </a:solidFill>
              </a:rPr>
              <a:pPr eaLnBrk="0" hangingPunct="0"/>
              <a:t>19</a:t>
            </a:fld>
            <a:endParaRPr lang="en-US" smtClean="0">
              <a:solidFill>
                <a:srgbClr val="000000"/>
              </a:solidFill>
            </a:endParaRPr>
          </a:p>
        </p:txBody>
      </p:sp>
      <p:sp>
        <p:nvSpPr>
          <p:cNvPr id="126980" name="Rectangle 4"/>
          <p:cNvSpPr>
            <a:spLocks noChangeArrowheads="1"/>
          </p:cNvSpPr>
          <p:nvPr/>
        </p:nvSpPr>
        <p:spPr bwMode="auto">
          <a:xfrm>
            <a:off x="1524000" y="797512"/>
            <a:ext cx="9144000" cy="5262979"/>
          </a:xfrm>
          <a:prstGeom prst="rect">
            <a:avLst/>
          </a:prstGeom>
          <a:noFill/>
          <a:ln w="9525">
            <a:noFill/>
            <a:miter lim="800000"/>
            <a:headEnd/>
            <a:tailEnd/>
          </a:ln>
        </p:spPr>
        <p:txBody>
          <a:bodyPr anchor="ctr">
            <a:spAutoFit/>
          </a:bodyPr>
          <a:lstStyle/>
          <a:p>
            <a:pPr algn="ctr" eaLnBrk="0" fontAlgn="base" hangingPunct="0">
              <a:spcBef>
                <a:spcPct val="0"/>
              </a:spcBef>
              <a:spcAft>
                <a:spcPct val="0"/>
              </a:spcAft>
            </a:pPr>
            <a:r>
              <a:rPr lang="en-US" sz="2400">
                <a:solidFill>
                  <a:srgbClr val="000000"/>
                </a:solidFill>
                <a:latin typeface="Times New Roman" pitchFamily="18" charset="0"/>
              </a:rPr>
              <a:t>The rooms need to be protected against burglars. </a:t>
            </a:r>
          </a:p>
          <a:p>
            <a:pPr algn="ctr" eaLnBrk="0" fontAlgn="base" hangingPunct="0">
              <a:spcBef>
                <a:spcPct val="0"/>
              </a:spcBef>
              <a:spcAft>
                <a:spcPct val="0"/>
              </a:spcAft>
            </a:pPr>
            <a:r>
              <a:rPr lang="en-US" sz="2400">
                <a:solidFill>
                  <a:srgbClr val="000000"/>
                </a:solidFill>
                <a:latin typeface="Times New Roman" pitchFamily="18" charset="0"/>
              </a:rPr>
              <a:t>The hotels have expensive art objects and paintings that need protection.</a:t>
            </a:r>
          </a:p>
          <a:p>
            <a:pPr algn="ctr" eaLnBrk="0" fontAlgn="base" hangingPunct="0">
              <a:spcBef>
                <a:spcPct val="0"/>
              </a:spcBef>
              <a:spcAft>
                <a:spcPct val="0"/>
              </a:spcAft>
            </a:pPr>
            <a:r>
              <a:rPr lang="en-US" sz="2400">
                <a:solidFill>
                  <a:srgbClr val="000000"/>
                </a:solidFill>
                <a:latin typeface="Times New Roman" pitchFamily="18" charset="0"/>
              </a:rPr>
              <a:t> We cannot put guards at all objects, which are scattered around the hotels. </a:t>
            </a:r>
          </a:p>
          <a:p>
            <a:pPr algn="ctr" eaLnBrk="0" fontAlgn="base" hangingPunct="0">
              <a:spcBef>
                <a:spcPct val="0"/>
              </a:spcBef>
              <a:spcAft>
                <a:spcPct val="0"/>
              </a:spcAft>
            </a:pPr>
            <a:endParaRPr lang="en-US" sz="2400">
              <a:solidFill>
                <a:srgbClr val="000000"/>
              </a:solidFill>
              <a:latin typeface="Times New Roman" pitchFamily="18" charset="0"/>
            </a:endParaRPr>
          </a:p>
          <a:p>
            <a:pPr algn="ctr" eaLnBrk="0" fontAlgn="base" hangingPunct="0">
              <a:spcBef>
                <a:spcPct val="0"/>
              </a:spcBef>
              <a:spcAft>
                <a:spcPct val="0"/>
              </a:spcAft>
            </a:pPr>
            <a:r>
              <a:rPr lang="en-US" sz="2400">
                <a:solidFill>
                  <a:srgbClr val="000000"/>
                </a:solidFill>
                <a:latin typeface="Times New Roman" pitchFamily="18" charset="0"/>
              </a:rPr>
              <a:t>Room TV can be used to order room service, tickets, movies, etc. </a:t>
            </a:r>
          </a:p>
          <a:p>
            <a:pPr algn="ctr" eaLnBrk="0" fontAlgn="base" hangingPunct="0">
              <a:spcBef>
                <a:spcPct val="0"/>
              </a:spcBef>
              <a:spcAft>
                <a:spcPct val="0"/>
              </a:spcAft>
            </a:pPr>
            <a:r>
              <a:rPr lang="en-US" sz="2400">
                <a:solidFill>
                  <a:srgbClr val="000000"/>
                </a:solidFill>
                <a:latin typeface="Times New Roman" pitchFamily="18" charset="0"/>
              </a:rPr>
              <a:t>    They can also be used as Internet terminals. They bring up privacy concerns and they should be restricted only to the room occupants, e.g. a maid cannot watch movies. </a:t>
            </a:r>
          </a:p>
          <a:p>
            <a:pPr algn="ctr" eaLnBrk="0" fontAlgn="base" hangingPunct="0">
              <a:spcBef>
                <a:spcPct val="0"/>
              </a:spcBef>
              <a:spcAft>
                <a:spcPct val="0"/>
              </a:spcAft>
            </a:pPr>
            <a:r>
              <a:rPr lang="en-US" sz="2400">
                <a:solidFill>
                  <a:srgbClr val="000000"/>
                </a:solidFill>
                <a:latin typeface="Times New Roman" pitchFamily="18" charset="0"/>
              </a:rPr>
              <a:t>Each room has a bar and a safe which should only be opened by authorized persons. </a:t>
            </a:r>
          </a:p>
          <a:p>
            <a:pPr algn="ctr" eaLnBrk="0" fontAlgn="base" hangingPunct="0">
              <a:spcBef>
                <a:spcPct val="0"/>
              </a:spcBef>
              <a:spcAft>
                <a:spcPct val="0"/>
              </a:spcAft>
            </a:pPr>
            <a:endParaRPr lang="en-US" sz="2400">
              <a:solidFill>
                <a:srgbClr val="000000"/>
              </a:solidFill>
              <a:latin typeface="Times New Roman" pitchFamily="18" charset="0"/>
            </a:endParaRPr>
          </a:p>
          <a:p>
            <a:pPr algn="ctr" eaLnBrk="0" fontAlgn="base" hangingPunct="0">
              <a:spcBef>
                <a:spcPct val="0"/>
              </a:spcBef>
              <a:spcAft>
                <a:spcPct val="0"/>
              </a:spcAft>
            </a:pPr>
            <a:r>
              <a:rPr lang="en-US" sz="2400">
                <a:solidFill>
                  <a:srgbClr val="000000"/>
                </a:solidFill>
                <a:latin typeface="Times New Roman" pitchFamily="18" charset="0"/>
              </a:rPr>
              <a:t>                     We need to keep track of the employees of the hotel group and there will be physical areas restricted to only some employees.</a:t>
            </a:r>
            <a:r>
              <a:rPr lang="en-US" sz="2400" i="1">
                <a:solidFill>
                  <a:srgbClr val="000000"/>
                </a:solidFill>
                <a:latin typeface="Times New Roman" pitchFamily="18" charset="0"/>
              </a:rPr>
              <a:t> </a:t>
            </a:r>
          </a:p>
        </p:txBody>
      </p:sp>
    </p:spTree>
    <p:extLst>
      <p:ext uri="{BB962C8B-B14F-4D97-AF65-F5344CB8AC3E}">
        <p14:creationId xmlns:p14="http://schemas.microsoft.com/office/powerpoint/2010/main" val="3515455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We start this chapter with some old assignments</a:t>
            </a:r>
            <a:endParaRPr lang="en-US" dirty="0"/>
          </a:p>
        </p:txBody>
      </p:sp>
    </p:spTree>
    <p:extLst>
      <p:ext uri="{BB962C8B-B14F-4D97-AF65-F5344CB8AC3E}">
        <p14:creationId xmlns:p14="http://schemas.microsoft.com/office/powerpoint/2010/main" val="10899264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Date Placeholder 1"/>
          <p:cNvSpPr>
            <a:spLocks noGrp="1"/>
          </p:cNvSpPr>
          <p:nvPr>
            <p:ph type="dt" sz="quarter" idx="10"/>
          </p:nvPr>
        </p:nvSpPr>
        <p:spPr>
          <a:noFill/>
        </p:spPr>
        <p:txBody>
          <a:bodyPr/>
          <a:lstStyle/>
          <a:p>
            <a:pPr eaLnBrk="0" hangingPunct="0"/>
            <a:fld id="{B691A4B3-4992-423A-8B7D-B2454A7D65F2}" type="datetime1">
              <a:rPr lang="en-US" smtClean="0">
                <a:solidFill>
                  <a:srgbClr val="000000"/>
                </a:solidFill>
              </a:rPr>
              <a:pPr eaLnBrk="0" hangingPunct="0"/>
              <a:t>8/28/2017</a:t>
            </a:fld>
            <a:endParaRPr lang="en-US" smtClean="0">
              <a:solidFill>
                <a:srgbClr val="000000"/>
              </a:solidFill>
            </a:endParaRPr>
          </a:p>
        </p:txBody>
      </p:sp>
      <p:sp>
        <p:nvSpPr>
          <p:cNvPr id="128003" name="Slide Number Placeholder 3"/>
          <p:cNvSpPr>
            <a:spLocks noGrp="1"/>
          </p:cNvSpPr>
          <p:nvPr>
            <p:ph type="sldNum" sz="quarter" idx="12"/>
          </p:nvPr>
        </p:nvSpPr>
        <p:spPr>
          <a:noFill/>
        </p:spPr>
        <p:txBody>
          <a:bodyPr/>
          <a:lstStyle/>
          <a:p>
            <a:pPr eaLnBrk="0" hangingPunct="0"/>
            <a:fld id="{B445A491-89E9-43DF-8DD8-F10F581AF640}" type="slidenum">
              <a:rPr lang="en-US" smtClean="0">
                <a:solidFill>
                  <a:srgbClr val="000000"/>
                </a:solidFill>
              </a:rPr>
              <a:pPr eaLnBrk="0" hangingPunct="0"/>
              <a:t>20</a:t>
            </a:fld>
            <a:endParaRPr lang="en-US" smtClean="0">
              <a:solidFill>
                <a:srgbClr val="000000"/>
              </a:solidFill>
            </a:endParaRPr>
          </a:p>
        </p:txBody>
      </p:sp>
      <p:sp>
        <p:nvSpPr>
          <p:cNvPr id="128004" name="Rectangle 4"/>
          <p:cNvSpPr>
            <a:spLocks noChangeArrowheads="1"/>
          </p:cNvSpPr>
          <p:nvPr/>
        </p:nvSpPr>
        <p:spPr bwMode="auto">
          <a:xfrm>
            <a:off x="2209800" y="609600"/>
            <a:ext cx="7772400" cy="1143000"/>
          </a:xfrm>
          <a:prstGeom prst="rect">
            <a:avLst/>
          </a:prstGeom>
          <a:noFill/>
          <a:ln w="9525">
            <a:noFill/>
            <a:miter lim="800000"/>
            <a:headEnd/>
            <a:tailEnd/>
          </a:ln>
        </p:spPr>
        <p:txBody>
          <a:bodyPr anchor="ctr"/>
          <a:lstStyle/>
          <a:p>
            <a:pPr algn="ctr" eaLnBrk="0" fontAlgn="base" hangingPunct="0">
              <a:spcBef>
                <a:spcPct val="0"/>
              </a:spcBef>
              <a:spcAft>
                <a:spcPct val="0"/>
              </a:spcAft>
            </a:pPr>
            <a:r>
              <a:rPr lang="en-US" sz="4400">
                <a:solidFill>
                  <a:srgbClr val="000000"/>
                </a:solidFill>
                <a:latin typeface="Times New Roman" pitchFamily="18" charset="0"/>
              </a:rPr>
              <a:t> Medical records</a:t>
            </a:r>
          </a:p>
        </p:txBody>
      </p:sp>
      <p:sp>
        <p:nvSpPr>
          <p:cNvPr id="128005" name="Rectangle 5"/>
          <p:cNvSpPr>
            <a:spLocks noChangeArrowheads="1"/>
          </p:cNvSpPr>
          <p:nvPr/>
        </p:nvSpPr>
        <p:spPr bwMode="auto">
          <a:xfrm>
            <a:off x="2209800" y="1981200"/>
            <a:ext cx="7772400" cy="4114800"/>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pPr>
            <a:r>
              <a:rPr lang="en-US" sz="1600">
                <a:solidFill>
                  <a:srgbClr val="000000"/>
                </a:solidFill>
                <a:latin typeface="Times New Roman" pitchFamily="18" charset="0"/>
              </a:rPr>
              <a:t>The US Congress is about to pass a law letting patients access their own medical records and where they will be notified of accesses to those records by others. This is already standard in the UK and other European countries. We need to implement a system where medical records can be stored in any type of database connected together by some distribution architecture and where accesses to records are performed through web browsers. Browsers run the usual http protocol to get data but they also can run applets with CORBA to perform transactions through the internet. Other than patients, the data is also read or updated by doctors, nurses, insurance company employees, and hospital employees. </a:t>
            </a:r>
          </a:p>
          <a:p>
            <a:pPr marL="342900" indent="-342900" eaLnBrk="0" fontAlgn="base" hangingPunct="0">
              <a:spcBef>
                <a:spcPct val="20000"/>
              </a:spcBef>
              <a:spcAft>
                <a:spcPct val="0"/>
              </a:spcAft>
              <a:buFontTx/>
              <a:buChar char="•"/>
            </a:pPr>
            <a:r>
              <a:rPr lang="en-US" sz="1600">
                <a:solidFill>
                  <a:srgbClr val="000000"/>
                </a:solidFill>
                <a:latin typeface="Times New Roman" pitchFamily="18" charset="0"/>
                <a:cs typeface="Times New Roman" pitchFamily="18" charset="0"/>
              </a:rPr>
              <a:t>a)	</a:t>
            </a:r>
            <a:r>
              <a:rPr lang="en-US" sz="1600">
                <a:solidFill>
                  <a:srgbClr val="000000"/>
                </a:solidFill>
                <a:latin typeface="Times New Roman" pitchFamily="18" charset="0"/>
              </a:rPr>
              <a:t>Define some security policies for the system.</a:t>
            </a:r>
          </a:p>
          <a:p>
            <a:pPr marL="342900" indent="-342900" eaLnBrk="0" fontAlgn="base" hangingPunct="0">
              <a:spcBef>
                <a:spcPct val="20000"/>
              </a:spcBef>
              <a:spcAft>
                <a:spcPct val="0"/>
              </a:spcAft>
              <a:buFontTx/>
              <a:buChar char="•"/>
            </a:pPr>
            <a:r>
              <a:rPr lang="en-US" sz="1600">
                <a:solidFill>
                  <a:srgbClr val="000000"/>
                </a:solidFill>
                <a:latin typeface="Times New Roman" pitchFamily="18" charset="0"/>
                <a:cs typeface="Times New Roman" pitchFamily="18" charset="0"/>
              </a:rPr>
              <a:t>b)	</a:t>
            </a:r>
            <a:r>
              <a:rPr lang="en-US" sz="1600">
                <a:solidFill>
                  <a:srgbClr val="000000"/>
                </a:solidFill>
                <a:latin typeface="Times New Roman" pitchFamily="18" charset="0"/>
              </a:rPr>
              <a:t>Discuss possible attacks at each architectural level</a:t>
            </a:r>
          </a:p>
          <a:p>
            <a:pPr marL="342900" indent="-342900" eaLnBrk="0" fontAlgn="base" hangingPunct="0">
              <a:spcBef>
                <a:spcPct val="20000"/>
              </a:spcBef>
              <a:spcAft>
                <a:spcPct val="0"/>
              </a:spcAft>
              <a:buFontTx/>
              <a:buChar char="•"/>
            </a:pPr>
            <a:r>
              <a:rPr lang="en-US" sz="1600">
                <a:solidFill>
                  <a:srgbClr val="000000"/>
                </a:solidFill>
                <a:latin typeface="Times New Roman" pitchFamily="18" charset="0"/>
                <a:cs typeface="Times New Roman" pitchFamily="18" charset="0"/>
              </a:rPr>
              <a:t>c)	</a:t>
            </a:r>
            <a:r>
              <a:rPr lang="en-US" sz="1600">
                <a:solidFill>
                  <a:srgbClr val="000000"/>
                </a:solidFill>
                <a:latin typeface="Times New Roman" pitchFamily="18" charset="0"/>
              </a:rPr>
              <a:t>Define a security model to guide your design and apply the policies.</a:t>
            </a:r>
          </a:p>
          <a:p>
            <a:pPr marL="342900" indent="-342900" eaLnBrk="0" fontAlgn="base" hangingPunct="0">
              <a:spcBef>
                <a:spcPct val="20000"/>
              </a:spcBef>
              <a:spcAft>
                <a:spcPct val="0"/>
              </a:spcAft>
              <a:buFontTx/>
              <a:buChar char="•"/>
            </a:pPr>
            <a:r>
              <a:rPr lang="en-US" sz="1600">
                <a:solidFill>
                  <a:srgbClr val="000000"/>
                </a:solidFill>
                <a:latin typeface="Times New Roman" pitchFamily="18" charset="0"/>
                <a:cs typeface="Times New Roman" pitchFamily="18" charset="0"/>
              </a:rPr>
              <a:t>d)	</a:t>
            </a:r>
            <a:r>
              <a:rPr lang="en-US" sz="1600">
                <a:solidFill>
                  <a:srgbClr val="000000"/>
                </a:solidFill>
                <a:latin typeface="Times New Roman" pitchFamily="18" charset="0"/>
              </a:rPr>
              <a:t>Discuss how to implement this model in the given architecture. Assign security mechanisms at each level and describe how they contribute to stop the threats.</a:t>
            </a:r>
          </a:p>
          <a:p>
            <a:pPr marL="342900" indent="-342900" eaLnBrk="0" fontAlgn="base" hangingPunct="0">
              <a:spcBef>
                <a:spcPct val="20000"/>
              </a:spcBef>
              <a:spcAft>
                <a:spcPct val="0"/>
              </a:spcAft>
              <a:buFontTx/>
              <a:buChar char="•"/>
            </a:pPr>
            <a:r>
              <a:rPr lang="en-US" sz="1600">
                <a:solidFill>
                  <a:srgbClr val="000000"/>
                </a:solidFill>
                <a:latin typeface="Times New Roman" pitchFamily="18" charset="0"/>
              </a:rPr>
              <a:t>Try to be as precise as possible, providing OO models, patterns, formal descriptions whenever possible. </a:t>
            </a:r>
          </a:p>
          <a:p>
            <a:pPr marL="342900" indent="-342900" eaLnBrk="0" fontAlgn="base" hangingPunct="0">
              <a:spcBef>
                <a:spcPct val="20000"/>
              </a:spcBef>
              <a:spcAft>
                <a:spcPct val="0"/>
              </a:spcAft>
              <a:buFontTx/>
              <a:buChar char="•"/>
            </a:pPr>
            <a:endParaRPr lang="en-US" sz="1600" u="sng">
              <a:solidFill>
                <a:srgbClr val="000000"/>
              </a:solidFill>
              <a:latin typeface="Times New Roman" pitchFamily="18" charset="0"/>
            </a:endParaRPr>
          </a:p>
          <a:p>
            <a:pPr marL="342900" indent="-342900" eaLnBrk="0" fontAlgn="base" hangingPunct="0">
              <a:spcBef>
                <a:spcPct val="20000"/>
              </a:spcBef>
              <a:spcAft>
                <a:spcPct val="0"/>
              </a:spcAft>
              <a:buFontTx/>
              <a:buChar char="•"/>
            </a:pPr>
            <a:endParaRPr lang="en-US" sz="1600">
              <a:solidFill>
                <a:srgbClr val="000000"/>
              </a:solidFill>
              <a:latin typeface="Times New Roman" pitchFamily="18" charset="0"/>
            </a:endParaRPr>
          </a:p>
        </p:txBody>
      </p:sp>
    </p:spTree>
    <p:extLst>
      <p:ext uri="{BB962C8B-B14F-4D97-AF65-F5344CB8AC3E}">
        <p14:creationId xmlns:p14="http://schemas.microsoft.com/office/powerpoint/2010/main" val="1258878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Date Placeholder 1"/>
          <p:cNvSpPr>
            <a:spLocks noGrp="1"/>
          </p:cNvSpPr>
          <p:nvPr>
            <p:ph type="dt" sz="quarter" idx="10"/>
          </p:nvPr>
        </p:nvSpPr>
        <p:spPr>
          <a:noFill/>
        </p:spPr>
        <p:txBody>
          <a:bodyPr/>
          <a:lstStyle/>
          <a:p>
            <a:pPr eaLnBrk="0" hangingPunct="0"/>
            <a:fld id="{87506582-9A16-47D5-AC9F-35ADC7E3ACF7}" type="datetime1">
              <a:rPr lang="en-US" smtClean="0">
                <a:solidFill>
                  <a:srgbClr val="000000"/>
                </a:solidFill>
              </a:rPr>
              <a:pPr eaLnBrk="0" hangingPunct="0"/>
              <a:t>8/28/2017</a:t>
            </a:fld>
            <a:endParaRPr lang="en-US" smtClean="0">
              <a:solidFill>
                <a:srgbClr val="000000"/>
              </a:solidFill>
            </a:endParaRPr>
          </a:p>
        </p:txBody>
      </p:sp>
      <p:sp>
        <p:nvSpPr>
          <p:cNvPr id="129027" name="Slide Number Placeholder 3"/>
          <p:cNvSpPr>
            <a:spLocks noGrp="1"/>
          </p:cNvSpPr>
          <p:nvPr>
            <p:ph type="sldNum" sz="quarter" idx="12"/>
          </p:nvPr>
        </p:nvSpPr>
        <p:spPr>
          <a:noFill/>
        </p:spPr>
        <p:txBody>
          <a:bodyPr/>
          <a:lstStyle/>
          <a:p>
            <a:pPr eaLnBrk="0" hangingPunct="0"/>
            <a:fld id="{49A7BD85-D833-4016-AC9F-C8901D16E930}" type="slidenum">
              <a:rPr lang="en-US" smtClean="0">
                <a:solidFill>
                  <a:srgbClr val="000000"/>
                </a:solidFill>
              </a:rPr>
              <a:pPr eaLnBrk="0" hangingPunct="0"/>
              <a:t>21</a:t>
            </a:fld>
            <a:endParaRPr lang="en-US" smtClean="0">
              <a:solidFill>
                <a:srgbClr val="000000"/>
              </a:solidFill>
            </a:endParaRPr>
          </a:p>
        </p:txBody>
      </p:sp>
      <p:sp>
        <p:nvSpPr>
          <p:cNvPr id="129028" name="Rectangle 4"/>
          <p:cNvSpPr>
            <a:spLocks noChangeArrowheads="1"/>
          </p:cNvSpPr>
          <p:nvPr/>
        </p:nvSpPr>
        <p:spPr bwMode="auto">
          <a:xfrm>
            <a:off x="2209800" y="609600"/>
            <a:ext cx="7772400" cy="1143000"/>
          </a:xfrm>
          <a:prstGeom prst="rect">
            <a:avLst/>
          </a:prstGeom>
          <a:noFill/>
          <a:ln w="9525">
            <a:noFill/>
            <a:miter lim="800000"/>
            <a:headEnd/>
            <a:tailEnd/>
          </a:ln>
        </p:spPr>
        <p:txBody>
          <a:bodyPr anchor="ctr"/>
          <a:lstStyle/>
          <a:p>
            <a:pPr algn="ctr" eaLnBrk="0" fontAlgn="base" hangingPunct="0">
              <a:spcBef>
                <a:spcPct val="0"/>
              </a:spcBef>
              <a:spcAft>
                <a:spcPct val="0"/>
              </a:spcAft>
            </a:pPr>
            <a:r>
              <a:rPr lang="en-US" sz="4400">
                <a:solidFill>
                  <a:srgbClr val="000000"/>
                </a:solidFill>
                <a:latin typeface="Times New Roman" pitchFamily="18" charset="0"/>
              </a:rPr>
              <a:t>A remote voting system</a:t>
            </a:r>
          </a:p>
        </p:txBody>
      </p:sp>
      <p:sp>
        <p:nvSpPr>
          <p:cNvPr id="129029" name="Rectangle 5"/>
          <p:cNvSpPr>
            <a:spLocks noChangeArrowheads="1"/>
          </p:cNvSpPr>
          <p:nvPr/>
        </p:nvSpPr>
        <p:spPr bwMode="auto">
          <a:xfrm>
            <a:off x="2209800" y="1981200"/>
            <a:ext cx="7772400" cy="4114800"/>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pPr>
            <a:r>
              <a:rPr lang="en-US" sz="2000">
                <a:solidFill>
                  <a:srgbClr val="000000"/>
                </a:solidFill>
                <a:latin typeface="Times New Roman" pitchFamily="18" charset="0"/>
                <a:cs typeface="Times New Roman" pitchFamily="18" charset="0"/>
              </a:rPr>
              <a:t>Voters register in advance at a voting precinct (based on where they live). Voting precincts keep lists of all the voters registered at their locations. When there is an election registered voters can vote in two ways:  Going to the voting precinct and using a local terminal there. Through the Internet using a remote browser.In order to vote, a user must be authenticated and the system checks that she has not already voted. </a:t>
            </a:r>
          </a:p>
          <a:p>
            <a:pPr marL="342900" indent="-342900" eaLnBrk="0" fontAlgn="base" hangingPunct="0">
              <a:spcBef>
                <a:spcPct val="20000"/>
              </a:spcBef>
              <a:spcAft>
                <a:spcPct val="0"/>
              </a:spcAft>
              <a:buFontTx/>
              <a:buChar char="•"/>
            </a:pPr>
            <a:r>
              <a:rPr lang="en-US" sz="2000">
                <a:solidFill>
                  <a:srgbClr val="000000"/>
                </a:solidFill>
                <a:latin typeface="Times New Roman" pitchFamily="18" charset="0"/>
                <a:cs typeface="Times New Roman" pitchFamily="18" charset="0"/>
              </a:rPr>
              <a:t>  Each precinct keeps its own database of the received votes and tallies the results after the end of the voting period.   A central elections authority receives local precinct results and adds them together to determine the result of the election. This authority also keeps a list of all voters to avoid double registrations.</a:t>
            </a:r>
            <a:r>
              <a:rPr lang="en-US" sz="2000">
                <a:solidFill>
                  <a:srgbClr val="000000"/>
                </a:solidFill>
                <a:latin typeface="Times New Roman" pitchFamily="18" charset="0"/>
              </a:rPr>
              <a:t> </a:t>
            </a:r>
          </a:p>
        </p:txBody>
      </p:sp>
    </p:spTree>
    <p:extLst>
      <p:ext uri="{BB962C8B-B14F-4D97-AF65-F5344CB8AC3E}">
        <p14:creationId xmlns:p14="http://schemas.microsoft.com/office/powerpoint/2010/main" val="9985308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Date Placeholder 3"/>
          <p:cNvSpPr>
            <a:spLocks noGrp="1"/>
          </p:cNvSpPr>
          <p:nvPr>
            <p:ph type="dt" sz="quarter" idx="10"/>
          </p:nvPr>
        </p:nvSpPr>
        <p:spPr>
          <a:noFill/>
        </p:spPr>
        <p:txBody>
          <a:bodyPr/>
          <a:lstStyle/>
          <a:p>
            <a:pPr eaLnBrk="0" hangingPunct="0"/>
            <a:fld id="{AD5F3B48-4612-4637-9B60-DE3ED6FA2A43}" type="datetime1">
              <a:rPr lang="en-US" smtClean="0">
                <a:solidFill>
                  <a:srgbClr val="000000"/>
                </a:solidFill>
              </a:rPr>
              <a:pPr eaLnBrk="0" hangingPunct="0"/>
              <a:t>8/28/2017</a:t>
            </a:fld>
            <a:endParaRPr lang="en-US" smtClean="0">
              <a:solidFill>
                <a:srgbClr val="000000"/>
              </a:solidFill>
            </a:endParaRPr>
          </a:p>
        </p:txBody>
      </p:sp>
      <p:sp>
        <p:nvSpPr>
          <p:cNvPr id="130051" name="Slide Number Placeholder 5"/>
          <p:cNvSpPr>
            <a:spLocks noGrp="1"/>
          </p:cNvSpPr>
          <p:nvPr>
            <p:ph type="sldNum" sz="quarter" idx="12"/>
          </p:nvPr>
        </p:nvSpPr>
        <p:spPr>
          <a:noFill/>
        </p:spPr>
        <p:txBody>
          <a:bodyPr/>
          <a:lstStyle/>
          <a:p>
            <a:pPr eaLnBrk="0" hangingPunct="0"/>
            <a:fld id="{3D1455B5-544E-4554-BDD8-0238EB7D52DE}" type="slidenum">
              <a:rPr lang="en-US" smtClean="0">
                <a:solidFill>
                  <a:srgbClr val="000000"/>
                </a:solidFill>
              </a:rPr>
              <a:pPr eaLnBrk="0" hangingPunct="0"/>
              <a:t>22</a:t>
            </a:fld>
            <a:endParaRPr lang="en-US" smtClean="0">
              <a:solidFill>
                <a:srgbClr val="000000"/>
              </a:solidFill>
            </a:endParaRPr>
          </a:p>
        </p:txBody>
      </p:sp>
      <p:sp>
        <p:nvSpPr>
          <p:cNvPr id="130052" name="Rectangle 2"/>
          <p:cNvSpPr>
            <a:spLocks noGrp="1" noChangeArrowheads="1"/>
          </p:cNvSpPr>
          <p:nvPr>
            <p:ph type="title" idx="4294967295"/>
          </p:nvPr>
        </p:nvSpPr>
        <p:spPr/>
        <p:txBody>
          <a:bodyPr/>
          <a:lstStyle/>
          <a:p>
            <a:pPr eaLnBrk="1" hangingPunct="1"/>
            <a:r>
              <a:rPr lang="en-US" smtClean="0"/>
              <a:t>Standards</a:t>
            </a:r>
          </a:p>
        </p:txBody>
      </p:sp>
      <p:sp>
        <p:nvSpPr>
          <p:cNvPr id="130053" name="Rectangle 3"/>
          <p:cNvSpPr>
            <a:spLocks noGrp="1" noChangeArrowheads="1"/>
          </p:cNvSpPr>
          <p:nvPr>
            <p:ph type="body" idx="4294967295"/>
          </p:nvPr>
        </p:nvSpPr>
        <p:spPr/>
        <p:txBody>
          <a:bodyPr/>
          <a:lstStyle/>
          <a:p>
            <a:pPr eaLnBrk="1" hangingPunct="1"/>
            <a:r>
              <a:rPr lang="en-US" dirty="0" smtClean="0"/>
              <a:t>Orange Book </a:t>
            </a:r>
          </a:p>
          <a:p>
            <a:pPr eaLnBrk="1" hangingPunct="1"/>
            <a:r>
              <a:rPr lang="en-US" dirty="0" smtClean="0"/>
              <a:t>Common Criteria (NIST)</a:t>
            </a:r>
          </a:p>
          <a:p>
            <a:pPr eaLnBrk="1" hangingPunct="1"/>
            <a:r>
              <a:rPr lang="en-US" dirty="0" smtClean="0"/>
              <a:t>IEEE</a:t>
            </a:r>
          </a:p>
          <a:p>
            <a:pPr eaLnBrk="1" hangingPunct="1"/>
            <a:r>
              <a:rPr lang="en-US" dirty="0" smtClean="0"/>
              <a:t>IETF (Internet Engineering Task Force)</a:t>
            </a:r>
          </a:p>
          <a:p>
            <a:pPr eaLnBrk="1" hangingPunct="1"/>
            <a:r>
              <a:rPr lang="en-US" dirty="0" smtClean="0"/>
              <a:t>OASIS (Open Applications…)</a:t>
            </a:r>
          </a:p>
          <a:p>
            <a:pPr eaLnBrk="1" hangingPunct="1"/>
            <a:r>
              <a:rPr lang="en-US" dirty="0" smtClean="0"/>
              <a:t>W3C</a:t>
            </a:r>
          </a:p>
          <a:p>
            <a:pPr eaLnBrk="1" hangingPunct="1"/>
            <a:r>
              <a:rPr lang="en-US" dirty="0" smtClean="0"/>
              <a:t>Industry ad hoc groups: IBM, Microsoft,…</a:t>
            </a:r>
          </a:p>
          <a:p>
            <a:pPr eaLnBrk="1" hangingPunct="1"/>
            <a:endParaRPr lang="en-US" dirty="0" smtClean="0"/>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40120443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 to build secure systems</a:t>
            </a:r>
            <a:endParaRPr lang="en-US" dirty="0"/>
          </a:p>
        </p:txBody>
      </p:sp>
      <p:sp>
        <p:nvSpPr>
          <p:cNvPr id="3" name="Content Placeholder 2"/>
          <p:cNvSpPr>
            <a:spLocks noGrp="1"/>
          </p:cNvSpPr>
          <p:nvPr>
            <p:ph idx="1"/>
          </p:nvPr>
        </p:nvSpPr>
        <p:spPr/>
        <p:txBody>
          <a:bodyPr>
            <a:normAutofit/>
          </a:bodyPr>
          <a:lstStyle/>
          <a:p>
            <a:r>
              <a:rPr lang="en-US" dirty="0" smtClean="0"/>
              <a:t>To design secure systems we should apply good principles</a:t>
            </a:r>
          </a:p>
          <a:p>
            <a:r>
              <a:rPr lang="en-US" dirty="0" smtClean="0"/>
              <a:t>Several principles have been extracted from experience</a:t>
            </a:r>
          </a:p>
          <a:p>
            <a:r>
              <a:rPr lang="en-US" dirty="0" smtClean="0"/>
              <a:t>The first set came from a 1975 paper:</a:t>
            </a:r>
          </a:p>
          <a:p>
            <a:pPr marL="0" indent="0">
              <a:buNone/>
            </a:pPr>
            <a:r>
              <a:rPr lang="en-US" dirty="0"/>
              <a:t> </a:t>
            </a:r>
            <a:r>
              <a:rPr lang="en-US" dirty="0" smtClean="0"/>
              <a:t>   J</a:t>
            </a:r>
            <a:r>
              <a:rPr lang="en-US" dirty="0"/>
              <a:t>. H. </a:t>
            </a:r>
            <a:r>
              <a:rPr lang="en-US" dirty="0" err="1"/>
              <a:t>Saltzer</a:t>
            </a:r>
            <a:r>
              <a:rPr lang="en-US" dirty="0"/>
              <a:t> and M. D. Schroeder, “The protection of information in computer systems”, Procs. of the IEEE, vol. 63, No 9, Sept.1975, 1278-1308.</a:t>
            </a:r>
          </a:p>
          <a:p>
            <a:r>
              <a:rPr lang="en-US" dirty="0" smtClean="0"/>
              <a:t>Other principles have been added later</a:t>
            </a:r>
          </a:p>
          <a:p>
            <a:r>
              <a:rPr lang="en-US" dirty="0" smtClean="0"/>
              <a:t>If we build systems using patterns we can apply those principles implicitly</a:t>
            </a:r>
            <a:endParaRPr lang="en-US" dirty="0"/>
          </a:p>
        </p:txBody>
      </p:sp>
    </p:spTree>
    <p:extLst>
      <p:ext uri="{BB962C8B-B14F-4D97-AF65-F5344CB8AC3E}">
        <p14:creationId xmlns:p14="http://schemas.microsoft.com/office/powerpoint/2010/main" val="3281014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principles for system design</a:t>
            </a:r>
            <a:endParaRPr lang="en-US" dirty="0"/>
          </a:p>
        </p:txBody>
      </p:sp>
      <p:sp>
        <p:nvSpPr>
          <p:cNvPr id="3" name="Content Placeholder 2"/>
          <p:cNvSpPr>
            <a:spLocks noGrp="1"/>
          </p:cNvSpPr>
          <p:nvPr>
            <p:ph idx="1"/>
          </p:nvPr>
        </p:nvSpPr>
        <p:spPr/>
        <p:txBody>
          <a:bodyPr>
            <a:normAutofit fontScale="92500" lnSpcReduction="10000"/>
          </a:bodyPr>
          <a:lstStyle/>
          <a:p>
            <a:pPr lvl="0"/>
            <a:r>
              <a:rPr lang="en-US" b="1" i="1" dirty="0"/>
              <a:t>Closed system</a:t>
            </a:r>
            <a:r>
              <a:rPr lang="en-US" dirty="0"/>
              <a:t>. </a:t>
            </a:r>
            <a:r>
              <a:rPr lang="en-US" dirty="0" smtClean="0"/>
              <a:t>Anything </a:t>
            </a:r>
            <a:r>
              <a:rPr lang="en-US" dirty="0"/>
              <a:t>not explicitly allowed is forbidden. Here the policy is applied to application rights and to process resource access during execution</a:t>
            </a:r>
            <a:r>
              <a:rPr lang="en-US" dirty="0" smtClean="0"/>
              <a:t>.</a:t>
            </a:r>
            <a:endParaRPr lang="en-US" dirty="0"/>
          </a:p>
          <a:p>
            <a:pPr lvl="0"/>
            <a:r>
              <a:rPr lang="en-US" b="1" i="1" dirty="0"/>
              <a:t>Open design</a:t>
            </a:r>
            <a:r>
              <a:rPr lang="en-US" dirty="0"/>
              <a:t>. When the mechanism is subject to public scrutiny it is easier to find flaws and with time it becomes increasingly secure. Some of the data used in the security system could be secret though, e.g., passwords, keys.</a:t>
            </a:r>
          </a:p>
          <a:p>
            <a:pPr lvl="0"/>
            <a:r>
              <a:rPr lang="en-US" b="1" i="1" dirty="0"/>
              <a:t>Least privilege</a:t>
            </a:r>
            <a:r>
              <a:rPr lang="en-US" dirty="0"/>
              <a:t>. This is </a:t>
            </a:r>
            <a:r>
              <a:rPr lang="en-US" dirty="0" smtClean="0"/>
              <a:t>the </a:t>
            </a:r>
            <a:r>
              <a:rPr lang="en-US" dirty="0"/>
              <a:t>application of a basic security policy at all design levels.</a:t>
            </a:r>
          </a:p>
          <a:p>
            <a:pPr lvl="0"/>
            <a:r>
              <a:rPr lang="en-US" b="1" i="1" dirty="0"/>
              <a:t>Economy of mechanism</a:t>
            </a:r>
            <a:r>
              <a:rPr lang="en-US" dirty="0"/>
              <a:t>. The security mechanisms should be as simple and small as possible. This makes comprehension, testing, and analysis easier. </a:t>
            </a:r>
          </a:p>
          <a:p>
            <a:endParaRPr lang="en-US" dirty="0"/>
          </a:p>
        </p:txBody>
      </p:sp>
    </p:spTree>
    <p:extLst>
      <p:ext uri="{BB962C8B-B14F-4D97-AF65-F5344CB8AC3E}">
        <p14:creationId xmlns:p14="http://schemas.microsoft.com/office/powerpoint/2010/main" val="1332828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principles  II</a:t>
            </a:r>
            <a:endParaRPr lang="en-US" dirty="0"/>
          </a:p>
        </p:txBody>
      </p:sp>
      <p:sp>
        <p:nvSpPr>
          <p:cNvPr id="3" name="Content Placeholder 2"/>
          <p:cNvSpPr>
            <a:spLocks noGrp="1"/>
          </p:cNvSpPr>
          <p:nvPr>
            <p:ph idx="1"/>
          </p:nvPr>
        </p:nvSpPr>
        <p:spPr/>
        <p:txBody>
          <a:bodyPr>
            <a:normAutofit fontScale="92500" lnSpcReduction="20000"/>
          </a:bodyPr>
          <a:lstStyle/>
          <a:p>
            <a:pPr lvl="0"/>
            <a:r>
              <a:rPr lang="en-US" b="1" i="1" dirty="0"/>
              <a:t>Complete mediation</a:t>
            </a:r>
            <a:r>
              <a:rPr lang="en-US" dirty="0"/>
              <a:t>. Every request for access must be validated. </a:t>
            </a:r>
          </a:p>
          <a:p>
            <a:pPr lvl="0"/>
            <a:r>
              <a:rPr lang="en-US" b="1" i="1" dirty="0"/>
              <a:t>Minimal trust</a:t>
            </a:r>
            <a:r>
              <a:rPr lang="en-US" dirty="0"/>
              <a:t>. The parts of the system that must be trusted should be minimal.</a:t>
            </a:r>
          </a:p>
          <a:p>
            <a:pPr lvl="0"/>
            <a:r>
              <a:rPr lang="en-US" b="1" i="1" dirty="0"/>
              <a:t>Separation of privilege</a:t>
            </a:r>
            <a:r>
              <a:rPr lang="en-US" dirty="0"/>
              <a:t>. Critical actions may need two independent mechanisms to agree before being performed.</a:t>
            </a:r>
          </a:p>
          <a:p>
            <a:pPr lvl="0"/>
            <a:r>
              <a:rPr lang="en-US" b="1" i="1" dirty="0"/>
              <a:t>Least common mechanism</a:t>
            </a:r>
            <a:r>
              <a:rPr lang="en-US" dirty="0"/>
              <a:t>. Minimize the amount of mechanism common to more than one user and depended on by all users</a:t>
            </a:r>
            <a:r>
              <a:rPr lang="en-US" dirty="0" smtClean="0"/>
              <a:t>.</a:t>
            </a:r>
            <a:endParaRPr lang="en-US" dirty="0"/>
          </a:p>
          <a:p>
            <a:pPr lvl="0"/>
            <a:r>
              <a:rPr lang="en-US" b="1" i="1" dirty="0"/>
              <a:t>Ease of use or transparency</a:t>
            </a:r>
            <a:r>
              <a:rPr lang="en-US" dirty="0"/>
              <a:t>. Users must accept the security system or they will not use it. Security functions must be transparent or at least easy to use.</a:t>
            </a:r>
          </a:p>
          <a:p>
            <a:pPr lvl="0"/>
            <a:r>
              <a:rPr lang="en-US" b="1" i="1" dirty="0"/>
              <a:t>Information hiding and encapsulation</a:t>
            </a:r>
            <a:r>
              <a:rPr lang="en-US" dirty="0"/>
              <a:t>. Implementation details should not be exposed, only a clear, functional interface should be shown. This principle comes from [Neu86] and points toward object-oriented design.</a:t>
            </a:r>
          </a:p>
          <a:p>
            <a:endParaRPr lang="en-US" dirty="0"/>
          </a:p>
        </p:txBody>
      </p:sp>
    </p:spTree>
    <p:extLst>
      <p:ext uri="{BB962C8B-B14F-4D97-AF65-F5344CB8AC3E}">
        <p14:creationId xmlns:p14="http://schemas.microsoft.com/office/powerpoint/2010/main" val="2838246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4400" y="228600"/>
            <a:ext cx="10363200" cy="1143000"/>
          </a:xfrm>
          <a:prstGeom prst="rect">
            <a:avLst/>
          </a:prstGeom>
        </p:spPr>
        <p:txBody>
          <a:bodyPr/>
          <a:lstStyle/>
          <a:p>
            <a:pPr algn="ctr">
              <a:defRPr/>
            </a:pPr>
            <a:r>
              <a:rPr lang="en-US" sz="3600" b="1" kern="0" dirty="0">
                <a:solidFill>
                  <a:srgbClr val="000000"/>
                </a:solidFill>
              </a:rPr>
              <a:t>Security </a:t>
            </a:r>
            <a:r>
              <a:rPr lang="en-US" sz="3600" b="1" kern="0" dirty="0" smtClean="0">
                <a:solidFill>
                  <a:srgbClr val="000000"/>
                </a:solidFill>
              </a:rPr>
              <a:t>principles  III (I found these in several places) </a:t>
            </a:r>
            <a:endParaRPr lang="en-US" sz="3600" b="1" kern="0" dirty="0">
              <a:solidFill>
                <a:srgbClr val="000000"/>
              </a:solidFill>
            </a:endParaRPr>
          </a:p>
        </p:txBody>
      </p:sp>
      <p:sp>
        <p:nvSpPr>
          <p:cNvPr id="3" name="Content Placeholder 2"/>
          <p:cNvSpPr txBox="1">
            <a:spLocks/>
          </p:cNvSpPr>
          <p:nvPr/>
        </p:nvSpPr>
        <p:spPr>
          <a:xfrm>
            <a:off x="914400" y="1676400"/>
            <a:ext cx="10363200" cy="4419600"/>
          </a:xfrm>
          <a:prstGeom prst="rect">
            <a:avLst/>
          </a:prstGeom>
        </p:spPr>
        <p:txBody>
          <a:bodyPr/>
          <a:lstStyle/>
          <a:p>
            <a:pPr marL="342900" indent="-342900">
              <a:spcBef>
                <a:spcPct val="20000"/>
              </a:spcBef>
              <a:buFontTx/>
              <a:buChar char="•"/>
              <a:defRPr/>
            </a:pPr>
            <a:r>
              <a:rPr lang="en-US" sz="2400" b="1" i="1" kern="0" dirty="0">
                <a:solidFill>
                  <a:srgbClr val="000000"/>
                </a:solidFill>
              </a:rPr>
              <a:t>Holistic approach-</a:t>
            </a:r>
            <a:r>
              <a:rPr lang="en-US" sz="2400" kern="0" dirty="0">
                <a:solidFill>
                  <a:srgbClr val="000000"/>
                </a:solidFill>
              </a:rPr>
              <a:t>-Cover all architectural levels and all </a:t>
            </a:r>
            <a:r>
              <a:rPr lang="en-US" sz="2400" kern="0" dirty="0" smtClean="0">
                <a:solidFill>
                  <a:srgbClr val="000000"/>
                </a:solidFill>
              </a:rPr>
              <a:t>units, apply security in all phases of system design</a:t>
            </a:r>
            <a:endParaRPr lang="en-US" sz="2400" kern="0" dirty="0">
              <a:solidFill>
                <a:srgbClr val="000000"/>
              </a:solidFill>
            </a:endParaRPr>
          </a:p>
          <a:p>
            <a:pPr marL="342900" indent="-342900">
              <a:spcBef>
                <a:spcPct val="20000"/>
              </a:spcBef>
              <a:buFontTx/>
              <a:buChar char="•"/>
              <a:defRPr/>
            </a:pPr>
            <a:r>
              <a:rPr lang="en-US" sz="2400" b="1" i="1" kern="0" dirty="0">
                <a:solidFill>
                  <a:srgbClr val="000000"/>
                </a:solidFill>
              </a:rPr>
              <a:t>Highest level—</a:t>
            </a:r>
            <a:r>
              <a:rPr lang="en-US" sz="2400" kern="0" dirty="0">
                <a:solidFill>
                  <a:srgbClr val="000000"/>
                </a:solidFill>
              </a:rPr>
              <a:t>security</a:t>
            </a:r>
            <a:r>
              <a:rPr lang="en-US" sz="2400" b="1" i="1" kern="0" dirty="0">
                <a:solidFill>
                  <a:srgbClr val="000000"/>
                </a:solidFill>
              </a:rPr>
              <a:t> </a:t>
            </a:r>
            <a:r>
              <a:rPr lang="en-US" sz="2400" kern="0" dirty="0">
                <a:solidFill>
                  <a:srgbClr val="000000"/>
                </a:solidFill>
              </a:rPr>
              <a:t>constraints must be defined where their semantics are clear and propagated down</a:t>
            </a:r>
          </a:p>
          <a:p>
            <a:pPr marL="342900" indent="-342900">
              <a:spcBef>
                <a:spcPct val="20000"/>
              </a:spcBef>
              <a:buFontTx/>
              <a:buChar char="•"/>
              <a:defRPr/>
            </a:pPr>
            <a:r>
              <a:rPr lang="en-US" sz="2400" b="1" i="1" kern="0" dirty="0" smtClean="0">
                <a:solidFill>
                  <a:srgbClr val="000000"/>
                </a:solidFill>
              </a:rPr>
              <a:t>Defense </a:t>
            </a:r>
            <a:r>
              <a:rPr lang="en-US" sz="2400" b="1" i="1" kern="0" dirty="0">
                <a:solidFill>
                  <a:srgbClr val="000000"/>
                </a:solidFill>
              </a:rPr>
              <a:t>in depth</a:t>
            </a:r>
            <a:r>
              <a:rPr lang="en-US" sz="2400" b="1" kern="0" dirty="0">
                <a:solidFill>
                  <a:srgbClr val="000000"/>
                </a:solidFill>
              </a:rPr>
              <a:t>—</a:t>
            </a:r>
            <a:r>
              <a:rPr lang="en-US" sz="2400" kern="0" dirty="0">
                <a:solidFill>
                  <a:srgbClr val="000000"/>
                </a:solidFill>
              </a:rPr>
              <a:t>have</a:t>
            </a:r>
            <a:r>
              <a:rPr lang="en-US" sz="2400" b="1" kern="0" dirty="0">
                <a:solidFill>
                  <a:srgbClr val="000000"/>
                </a:solidFill>
              </a:rPr>
              <a:t> </a:t>
            </a:r>
            <a:r>
              <a:rPr lang="en-US" sz="2400" kern="0" dirty="0">
                <a:solidFill>
                  <a:srgbClr val="000000"/>
                </a:solidFill>
              </a:rPr>
              <a:t>more than one line of defense</a:t>
            </a:r>
          </a:p>
          <a:p>
            <a:pPr marL="342900" indent="-342900">
              <a:spcBef>
                <a:spcPct val="20000"/>
              </a:spcBef>
              <a:buFontTx/>
              <a:buChar char="•"/>
              <a:defRPr/>
            </a:pPr>
            <a:r>
              <a:rPr lang="en-US" sz="2400" b="1" i="1" kern="0" dirty="0" smtClean="0">
                <a:solidFill>
                  <a:srgbClr val="000000"/>
                </a:solidFill>
              </a:rPr>
              <a:t>Separate </a:t>
            </a:r>
            <a:r>
              <a:rPr lang="en-US" sz="2400" b="1" i="1" kern="0" dirty="0">
                <a:solidFill>
                  <a:srgbClr val="000000"/>
                </a:solidFill>
              </a:rPr>
              <a:t>and compartmentalize </a:t>
            </a:r>
            <a:r>
              <a:rPr lang="en-US" sz="2400" kern="0" dirty="0" smtClean="0">
                <a:solidFill>
                  <a:srgbClr val="000000"/>
                </a:solidFill>
              </a:rPr>
              <a:t>–isolate units that do related work at execution time</a:t>
            </a:r>
            <a:endParaRPr lang="en-US" sz="2400" kern="0" dirty="0">
              <a:solidFill>
                <a:srgbClr val="000000"/>
              </a:solidFill>
            </a:endParaRPr>
          </a:p>
          <a:p>
            <a:pPr marL="342900" indent="-342900">
              <a:spcBef>
                <a:spcPct val="20000"/>
              </a:spcBef>
              <a:buFontTx/>
              <a:buChar char="•"/>
              <a:defRPr/>
            </a:pPr>
            <a:r>
              <a:rPr lang="en-US" sz="2400" b="1" i="1" kern="0" dirty="0" smtClean="0">
                <a:solidFill>
                  <a:srgbClr val="000000"/>
                </a:solidFill>
              </a:rPr>
              <a:t>Safe defaults</a:t>
            </a:r>
            <a:r>
              <a:rPr lang="en-US" sz="2400" i="1" kern="0" dirty="0" smtClean="0">
                <a:solidFill>
                  <a:srgbClr val="000000"/>
                </a:solidFill>
              </a:rPr>
              <a:t>—</a:t>
            </a:r>
            <a:r>
              <a:rPr lang="en-US" sz="2400" kern="0" dirty="0" smtClean="0">
                <a:solidFill>
                  <a:srgbClr val="000000"/>
                </a:solidFill>
              </a:rPr>
              <a:t>failures</a:t>
            </a:r>
            <a:r>
              <a:rPr lang="en-US" sz="2400" i="1" kern="0" dirty="0" smtClean="0">
                <a:solidFill>
                  <a:srgbClr val="000000"/>
                </a:solidFill>
              </a:rPr>
              <a:t> </a:t>
            </a:r>
            <a:r>
              <a:rPr lang="en-US" sz="2400" kern="0" dirty="0" smtClean="0">
                <a:solidFill>
                  <a:srgbClr val="000000"/>
                </a:solidFill>
              </a:rPr>
              <a:t>(crashes) should close everything for access, everything not explicitly granted is forbidden </a:t>
            </a:r>
          </a:p>
          <a:p>
            <a:pPr marL="342900" indent="-342900">
              <a:spcBef>
                <a:spcPct val="20000"/>
              </a:spcBef>
              <a:buFontTx/>
              <a:buChar char="•"/>
              <a:defRPr/>
            </a:pPr>
            <a:r>
              <a:rPr lang="en-US" sz="2400" b="1" i="1" kern="0" dirty="0" smtClean="0">
                <a:solidFill>
                  <a:srgbClr val="000000"/>
                </a:solidFill>
              </a:rPr>
              <a:t>Submarine principle</a:t>
            </a:r>
            <a:r>
              <a:rPr lang="en-US" sz="2400" i="1" kern="0" dirty="0" smtClean="0">
                <a:solidFill>
                  <a:srgbClr val="000000"/>
                </a:solidFill>
              </a:rPr>
              <a:t>—</a:t>
            </a:r>
            <a:r>
              <a:rPr lang="en-US" sz="2400" kern="0" dirty="0" smtClean="0">
                <a:solidFill>
                  <a:srgbClr val="000000"/>
                </a:solidFill>
              </a:rPr>
              <a:t>we</a:t>
            </a:r>
            <a:r>
              <a:rPr lang="en-US" sz="2400" i="1" kern="0" dirty="0" smtClean="0">
                <a:solidFill>
                  <a:srgbClr val="000000"/>
                </a:solidFill>
              </a:rPr>
              <a:t> </a:t>
            </a:r>
            <a:r>
              <a:rPr lang="en-US" sz="2400" kern="0" dirty="0" smtClean="0">
                <a:solidFill>
                  <a:srgbClr val="000000"/>
                </a:solidFill>
              </a:rPr>
              <a:t>can accept to lose some units but we preserve essential units</a:t>
            </a:r>
          </a:p>
          <a:p>
            <a:pPr>
              <a:spcBef>
                <a:spcPct val="20000"/>
              </a:spcBef>
              <a:defRPr/>
            </a:pPr>
            <a:r>
              <a:rPr lang="en-US" sz="2400" kern="0" dirty="0" smtClean="0">
                <a:solidFill>
                  <a:srgbClr val="000000"/>
                </a:solidFill>
              </a:rPr>
              <a:t>We can also define principles for specific systems</a:t>
            </a:r>
            <a:endParaRPr lang="en-US" sz="2400" kern="0" dirty="0">
              <a:solidFill>
                <a:srgbClr val="000000"/>
              </a:solidFill>
            </a:endParaRPr>
          </a:p>
          <a:p>
            <a:pPr marL="342900" indent="-342900">
              <a:spcBef>
                <a:spcPct val="20000"/>
              </a:spcBef>
              <a:buFontTx/>
              <a:buChar char="•"/>
              <a:defRPr/>
            </a:pPr>
            <a:endParaRPr lang="en-US" sz="2400" i="1" kern="0" dirty="0">
              <a:solidFill>
                <a:srgbClr val="000000"/>
              </a:solidFill>
            </a:endParaRPr>
          </a:p>
          <a:p>
            <a:pPr marL="342900" indent="-342900">
              <a:spcBef>
                <a:spcPct val="20000"/>
              </a:spcBef>
              <a:buFontTx/>
              <a:buChar char="•"/>
              <a:defRPr/>
            </a:pPr>
            <a:endParaRPr lang="en-US" sz="2800" b="1" i="1" kern="0" dirty="0">
              <a:solidFill>
                <a:srgbClr val="000000"/>
              </a:solidFill>
            </a:endParaRPr>
          </a:p>
          <a:p>
            <a:pPr marL="342900" indent="-342900">
              <a:spcBef>
                <a:spcPct val="20000"/>
              </a:spcBef>
              <a:buFontTx/>
              <a:buChar char="•"/>
              <a:defRPr/>
            </a:pPr>
            <a:endParaRPr lang="en-US" sz="2800" b="1" i="1" kern="0" dirty="0">
              <a:solidFill>
                <a:srgbClr val="000000"/>
              </a:solidFill>
            </a:endParaRPr>
          </a:p>
        </p:txBody>
      </p:sp>
    </p:spTree>
    <p:extLst>
      <p:ext uri="{BB962C8B-B14F-4D97-AF65-F5344CB8AC3E}">
        <p14:creationId xmlns:p14="http://schemas.microsoft.com/office/powerpoint/2010/main" val="15354937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154" name="Object 2"/>
          <p:cNvGraphicFramePr>
            <a:graphicFrameLocks noChangeAspect="1"/>
          </p:cNvGraphicFramePr>
          <p:nvPr>
            <p:extLst>
              <p:ext uri="{D42A27DB-BD31-4B8C-83A1-F6EECF244321}">
                <p14:modId xmlns:p14="http://schemas.microsoft.com/office/powerpoint/2010/main" val="2312332811"/>
              </p:ext>
            </p:extLst>
          </p:nvPr>
        </p:nvGraphicFramePr>
        <p:xfrm>
          <a:off x="1524000" y="0"/>
          <a:ext cx="9372600" cy="6710901"/>
        </p:xfrm>
        <a:graphic>
          <a:graphicData uri="http://schemas.openxmlformats.org/presentationml/2006/ole">
            <mc:AlternateContent xmlns:mc="http://schemas.openxmlformats.org/markup-compatibility/2006">
              <mc:Choice xmlns:v="urn:schemas-microsoft-com:vml" Requires="v">
                <p:oleObj spid="_x0000_s8225" name="Presentation" r:id="rId3" imgW="4570603" imgH="3427427" progId="PowerPoint.Show.12">
                  <p:embed/>
                </p:oleObj>
              </mc:Choice>
              <mc:Fallback>
                <p:oleObj name="Presentation" r:id="rId3" imgW="4570603" imgH="3427427" progId="PowerPoint.Show.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0"/>
                        <a:ext cx="9372600" cy="6710901"/>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7445213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err="1" smtClean="0"/>
              <a:t>Tizen</a:t>
            </a:r>
            <a:r>
              <a:rPr lang="en-US" altLang="en-US" dirty="0" smtClean="0"/>
              <a:t> OS (Samsung) </a:t>
            </a:r>
            <a:r>
              <a:rPr lang="en-US" altLang="en-US" dirty="0" smtClean="0"/>
              <a:t>(to be seen in Chapter 8)</a:t>
            </a:r>
            <a:endParaRPr lang="en-US" altLang="en-US" dirty="0" smtClean="0"/>
          </a:p>
        </p:txBody>
      </p:sp>
      <p:pic>
        <p:nvPicPr>
          <p:cNvPr id="4301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84207"/>
            <a:ext cx="1117600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83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820" y="2192712"/>
            <a:ext cx="6482604" cy="3822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Principles used in the EROS OS </a:t>
            </a:r>
            <a:br>
              <a:rPr lang="en-US" dirty="0" smtClean="0"/>
            </a:br>
            <a:r>
              <a:rPr lang="en-US" sz="2400" dirty="0" smtClean="0"/>
              <a:t>J. Shapiro, IEEE Software, Jan/Feb 2002</a:t>
            </a:r>
            <a:endParaRPr lang="en-US" sz="2400" dirty="0"/>
          </a:p>
        </p:txBody>
      </p:sp>
    </p:spTree>
    <p:extLst>
      <p:ext uri="{BB962C8B-B14F-4D97-AF65-F5344CB8AC3E}">
        <p14:creationId xmlns:p14="http://schemas.microsoft.com/office/powerpoint/2010/main" val="895803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   (old)</a:t>
            </a:r>
            <a:endParaRPr lang="en-US" dirty="0"/>
          </a:p>
        </p:txBody>
      </p:sp>
      <p:sp>
        <p:nvSpPr>
          <p:cNvPr id="3" name="Content Placeholder 2"/>
          <p:cNvSpPr>
            <a:spLocks noGrp="1"/>
          </p:cNvSpPr>
          <p:nvPr>
            <p:ph idx="1"/>
          </p:nvPr>
        </p:nvSpPr>
        <p:spPr/>
        <p:txBody>
          <a:bodyPr>
            <a:normAutofit fontScale="92500"/>
          </a:bodyPr>
          <a:lstStyle/>
          <a:p>
            <a:pPr marL="0" lvl="0" indent="0">
              <a:buNone/>
            </a:pPr>
            <a:r>
              <a:rPr lang="en-US" dirty="0" smtClean="0"/>
              <a:t>1) Is </a:t>
            </a:r>
            <a:r>
              <a:rPr lang="en-US" dirty="0"/>
              <a:t>a high level of Internet anonymity a good thing? Discuss its advantages and disadvantages.</a:t>
            </a:r>
          </a:p>
          <a:p>
            <a:endParaRPr lang="en-US" dirty="0"/>
          </a:p>
          <a:p>
            <a:pPr marL="0" lvl="0" indent="0">
              <a:buNone/>
            </a:pPr>
            <a:r>
              <a:rPr lang="en-US" dirty="0" smtClean="0"/>
              <a:t>2) A </a:t>
            </a:r>
            <a:r>
              <a:rPr lang="en-US" dirty="0"/>
              <a:t>computer system doesn’t perform authentication. However, it performs Authorization (assume it works properly). What kinds of general security attacks are possible here? Consider also the effect of having or not having logging. By general, we mean not tied to some implementation.</a:t>
            </a:r>
          </a:p>
          <a:p>
            <a:endParaRPr lang="en-US" dirty="0"/>
          </a:p>
          <a:p>
            <a:pPr marL="0" lvl="0" indent="0">
              <a:buNone/>
            </a:pPr>
            <a:r>
              <a:rPr lang="en-US" dirty="0" smtClean="0"/>
              <a:t>3) Draw </a:t>
            </a:r>
            <a:r>
              <a:rPr lang="en-US" dirty="0"/>
              <a:t>a sequence diagram to describe the recent Sony attacks. Find information in the Internet and indicate your sources (references). </a:t>
            </a:r>
          </a:p>
          <a:p>
            <a:endParaRPr lang="en-US" dirty="0"/>
          </a:p>
        </p:txBody>
      </p:sp>
    </p:spTree>
    <p:extLst>
      <p:ext uri="{BB962C8B-B14F-4D97-AF65-F5344CB8AC3E}">
        <p14:creationId xmlns:p14="http://schemas.microsoft.com/office/powerpoint/2010/main" val="522558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706" y="1129553"/>
            <a:ext cx="6875929" cy="45508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9240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Kerkhoff’s</a:t>
            </a:r>
            <a:r>
              <a:rPr lang="en-US" dirty="0" smtClean="0"/>
              <a:t> </a:t>
            </a:r>
            <a:r>
              <a:rPr lang="en-US" dirty="0" smtClean="0"/>
              <a:t>principle  (from the Wikipedia)</a:t>
            </a:r>
            <a:endParaRPr lang="en-US" dirty="0"/>
          </a:p>
        </p:txBody>
      </p:sp>
      <p:sp>
        <p:nvSpPr>
          <p:cNvPr id="3" name="Content Placeholder 2"/>
          <p:cNvSpPr>
            <a:spLocks noGrp="1"/>
          </p:cNvSpPr>
          <p:nvPr>
            <p:ph idx="1"/>
          </p:nvPr>
        </p:nvSpPr>
        <p:spPr/>
        <p:txBody>
          <a:bodyPr>
            <a:normAutofit lnSpcReduction="10000"/>
          </a:bodyPr>
          <a:lstStyle/>
          <a:p>
            <a:r>
              <a:rPr lang="en-US" dirty="0" smtClean="0"/>
              <a:t>In cryptography, </a:t>
            </a:r>
            <a:r>
              <a:rPr lang="en-US" b="1" dirty="0" err="1"/>
              <a:t>Kerckhoffs</a:t>
            </a:r>
            <a:r>
              <a:rPr lang="en-US" b="1" dirty="0"/>
              <a:t>' principle</a:t>
            </a:r>
            <a:r>
              <a:rPr lang="en-US" dirty="0"/>
              <a:t> (also called </a:t>
            </a:r>
            <a:r>
              <a:rPr lang="en-US" b="1" dirty="0" err="1"/>
              <a:t>Kerckhoffs</a:t>
            </a:r>
            <a:r>
              <a:rPr lang="en-US" b="1" dirty="0"/>
              <a:t>' desideratum</a:t>
            </a:r>
            <a:r>
              <a:rPr lang="en-US" dirty="0"/>
              <a:t>, </a:t>
            </a:r>
            <a:r>
              <a:rPr lang="en-US" b="1" dirty="0" err="1"/>
              <a:t>Kerckhoffs</a:t>
            </a:r>
            <a:r>
              <a:rPr lang="en-US" b="1" dirty="0"/>
              <a:t>' assumption</a:t>
            </a:r>
            <a:r>
              <a:rPr lang="en-US" dirty="0"/>
              <a:t>, </a:t>
            </a:r>
            <a:r>
              <a:rPr lang="en-US" b="1" dirty="0"/>
              <a:t>axiom</a:t>
            </a:r>
            <a:r>
              <a:rPr lang="en-US" dirty="0"/>
              <a:t>, </a:t>
            </a:r>
            <a:r>
              <a:rPr lang="en-US" b="1" dirty="0"/>
              <a:t>doctrine</a:t>
            </a:r>
            <a:r>
              <a:rPr lang="en-US" dirty="0"/>
              <a:t> or </a:t>
            </a:r>
            <a:r>
              <a:rPr lang="en-US" b="1" dirty="0"/>
              <a:t>law</a:t>
            </a:r>
            <a:r>
              <a:rPr lang="en-US" dirty="0"/>
              <a:t>) was stated by Dutch cryptographer </a:t>
            </a:r>
            <a:r>
              <a:rPr lang="en-US" dirty="0" err="1">
                <a:hlinkClick r:id="rId2" tooltip="Auguste Kerckhoffs"/>
              </a:rPr>
              <a:t>Auguste</a:t>
            </a:r>
            <a:r>
              <a:rPr lang="en-US" dirty="0">
                <a:hlinkClick r:id="rId2" tooltip="Auguste Kerckhoffs"/>
              </a:rPr>
              <a:t> </a:t>
            </a:r>
            <a:r>
              <a:rPr lang="en-US" dirty="0" err="1">
                <a:hlinkClick r:id="rId2" tooltip="Auguste Kerckhoffs"/>
              </a:rPr>
              <a:t>Kerckhoffs</a:t>
            </a:r>
            <a:r>
              <a:rPr lang="en-US" dirty="0"/>
              <a:t> in the 19th century: A </a:t>
            </a:r>
            <a:r>
              <a:rPr lang="en-US" dirty="0">
                <a:hlinkClick r:id="rId3" tooltip="Cryptosystem"/>
              </a:rPr>
              <a:t>cryptosystem</a:t>
            </a:r>
            <a:r>
              <a:rPr lang="en-US" dirty="0"/>
              <a:t> should be secure even if everything about the system, except the </a:t>
            </a:r>
            <a:r>
              <a:rPr lang="en-US" dirty="0">
                <a:hlinkClick r:id="rId4" tooltip="Cryptographic key"/>
              </a:rPr>
              <a:t>key</a:t>
            </a:r>
            <a:r>
              <a:rPr lang="en-US" dirty="0"/>
              <a:t>, is public knowledge.</a:t>
            </a:r>
          </a:p>
          <a:p>
            <a:r>
              <a:rPr lang="en-US" dirty="0" err="1"/>
              <a:t>Kerckhoffs</a:t>
            </a:r>
            <a:r>
              <a:rPr lang="en-US" dirty="0"/>
              <a:t>' principle was reformulated (or perhaps independently formulated) by American mathematician </a:t>
            </a:r>
            <a:r>
              <a:rPr lang="en-US" dirty="0">
                <a:hlinkClick r:id="rId5" tooltip="Claude E. Shannon"/>
              </a:rPr>
              <a:t>Claude Shannon</a:t>
            </a:r>
            <a:r>
              <a:rPr lang="en-US" dirty="0"/>
              <a:t> as "the </a:t>
            </a:r>
            <a:r>
              <a:rPr lang="en-US" dirty="0">
                <a:hlinkClick r:id="rId6" tooltip="Adversary (cryptography)"/>
              </a:rPr>
              <a:t>enemy</a:t>
            </a:r>
            <a:r>
              <a:rPr lang="en-US" dirty="0"/>
              <a:t> knows the system</a:t>
            </a:r>
            <a:r>
              <a:rPr lang="en-US" dirty="0" smtClean="0"/>
              <a:t>", </a:t>
            </a:r>
            <a:r>
              <a:rPr lang="en-US" dirty="0"/>
              <a:t>i.e., "one ought to design systems under the assumption that the enemy will immediately gain full familiarity with them". In that form, it is called </a:t>
            </a:r>
            <a:r>
              <a:rPr lang="en-US" b="1" dirty="0"/>
              <a:t>Shannon's maxim</a:t>
            </a:r>
            <a:r>
              <a:rPr lang="en-US" dirty="0"/>
              <a:t>. In contrast to "</a:t>
            </a:r>
            <a:r>
              <a:rPr lang="en-US" dirty="0">
                <a:hlinkClick r:id="rId7" tooltip="Security through obscurity"/>
              </a:rPr>
              <a:t>security through obscurity</a:t>
            </a:r>
            <a:r>
              <a:rPr lang="en-US" dirty="0"/>
              <a:t>", it is widely embraced by cryptographers.</a:t>
            </a:r>
          </a:p>
          <a:p>
            <a:pPr marL="0" indent="0">
              <a:buNone/>
            </a:pPr>
            <a:endParaRPr lang="en-US" dirty="0"/>
          </a:p>
        </p:txBody>
      </p:sp>
    </p:spTree>
    <p:extLst>
      <p:ext uri="{BB962C8B-B14F-4D97-AF65-F5344CB8AC3E}">
        <p14:creationId xmlns:p14="http://schemas.microsoft.com/office/powerpoint/2010/main" val="365327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principle</a:t>
            </a:r>
            <a:endParaRPr lang="en-US" dirty="0"/>
          </a:p>
        </p:txBody>
      </p:sp>
      <p:sp>
        <p:nvSpPr>
          <p:cNvPr id="3" name="Content Placeholder 2"/>
          <p:cNvSpPr>
            <a:spLocks noGrp="1"/>
          </p:cNvSpPr>
          <p:nvPr>
            <p:ph idx="1"/>
          </p:nvPr>
        </p:nvSpPr>
        <p:spPr/>
        <p:txBody>
          <a:bodyPr/>
          <a:lstStyle/>
          <a:p>
            <a:r>
              <a:rPr lang="en-US" dirty="0" smtClean="0"/>
              <a:t>It is preferable to have a secure architecture with insecure code that secure code with an insecure architecture</a:t>
            </a:r>
            <a:endParaRPr lang="en-US" dirty="0"/>
          </a:p>
        </p:txBody>
      </p:sp>
    </p:spTree>
    <p:extLst>
      <p:ext uri="{BB962C8B-B14F-4D97-AF65-F5344CB8AC3E}">
        <p14:creationId xmlns:p14="http://schemas.microsoft.com/office/powerpoint/2010/main" val="3180612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C123041A-EAC5-43CB-B0DF-A3F6BC06143F}"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136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D6EF737D-22B5-4D2C-9BE3-9B3D581A573E}" type="slidenum">
              <a:rPr lang="en-US" altLang="en-US" sz="1400" b="0" i="0">
                <a:latin typeface="Times New Roman" panose="02020603050405020304" pitchFamily="18" charset="0"/>
              </a:rPr>
              <a:pPr eaLnBrk="0" hangingPunct="0">
                <a:spcBef>
                  <a:spcPct val="0"/>
                </a:spcBef>
                <a:buFontTx/>
                <a:buNone/>
              </a:pPr>
              <a:t>33</a:t>
            </a:fld>
            <a:endParaRPr lang="en-US" altLang="en-US" sz="1400" b="0" i="0">
              <a:latin typeface="Times New Roman" panose="02020603050405020304" pitchFamily="18" charset="0"/>
            </a:endParaRPr>
          </a:p>
        </p:txBody>
      </p:sp>
      <p:sp>
        <p:nvSpPr>
          <p:cNvPr id="113668" name="Rectangle 2"/>
          <p:cNvSpPr>
            <a:spLocks noGrp="1" noChangeArrowheads="1"/>
          </p:cNvSpPr>
          <p:nvPr>
            <p:ph type="title" idx="4294967295"/>
          </p:nvPr>
        </p:nvSpPr>
        <p:spPr/>
        <p:txBody>
          <a:bodyPr/>
          <a:lstStyle/>
          <a:p>
            <a:pPr eaLnBrk="1" hangingPunct="1"/>
            <a:r>
              <a:rPr lang="en-US" altLang="en-US" smtClean="0">
                <a:solidFill>
                  <a:schemeClr val="accent2"/>
                </a:solidFill>
                <a:latin typeface="Script" pitchFamily="66"/>
              </a:rPr>
              <a:t>Policies</a:t>
            </a:r>
            <a:endParaRPr lang="en-US" altLang="en-US" smtClean="0"/>
          </a:p>
        </p:txBody>
      </p:sp>
      <p:sp>
        <p:nvSpPr>
          <p:cNvPr id="113669" name="Rectangle 3"/>
          <p:cNvSpPr>
            <a:spLocks noGrp="1" noChangeArrowheads="1"/>
          </p:cNvSpPr>
          <p:nvPr>
            <p:ph type="body" idx="4294967295"/>
          </p:nvPr>
        </p:nvSpPr>
        <p:spPr/>
        <p:txBody>
          <a:bodyPr/>
          <a:lstStyle/>
          <a:p>
            <a:pPr eaLnBrk="1" hangingPunct="1"/>
            <a:r>
              <a:rPr lang="en-US" altLang="en-US" smtClean="0"/>
              <a:t>Institution policies</a:t>
            </a:r>
          </a:p>
          <a:p>
            <a:pPr eaLnBrk="1" hangingPunct="1"/>
            <a:r>
              <a:rPr lang="en-US" altLang="en-US" smtClean="0"/>
              <a:t>Security policies</a:t>
            </a:r>
          </a:p>
          <a:p>
            <a:pPr eaLnBrk="1" hangingPunct="1"/>
            <a:r>
              <a:rPr lang="en-US" altLang="en-US" smtClean="0"/>
              <a:t>Example</a:t>
            </a:r>
          </a:p>
        </p:txBody>
      </p:sp>
    </p:spTree>
    <p:extLst>
      <p:ext uri="{BB962C8B-B14F-4D97-AF65-F5344CB8AC3E}">
        <p14:creationId xmlns:p14="http://schemas.microsoft.com/office/powerpoint/2010/main" val="31863003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8B2982A2-A5F8-426F-BE9A-B12DF77BEA8F}"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146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5822C3C0-C820-4B4C-A03A-6BDAF50F8075}" type="slidenum">
              <a:rPr lang="en-US" altLang="en-US" sz="1400" b="0" i="0">
                <a:latin typeface="Times New Roman" panose="02020603050405020304" pitchFamily="18" charset="0"/>
              </a:rPr>
              <a:pPr eaLnBrk="0" hangingPunct="0">
                <a:spcBef>
                  <a:spcPct val="0"/>
                </a:spcBef>
                <a:buFontTx/>
                <a:buNone/>
              </a:pPr>
              <a:t>34</a:t>
            </a:fld>
            <a:endParaRPr lang="en-US" altLang="en-US" sz="1400" b="0" i="0">
              <a:latin typeface="Times New Roman" panose="02020603050405020304" pitchFamily="18" charset="0"/>
            </a:endParaRPr>
          </a:p>
        </p:txBody>
      </p:sp>
      <p:sp>
        <p:nvSpPr>
          <p:cNvPr id="114692" name="Rectangle 2"/>
          <p:cNvSpPr>
            <a:spLocks noGrp="1" noChangeArrowheads="1"/>
          </p:cNvSpPr>
          <p:nvPr>
            <p:ph type="title" idx="4294967295"/>
          </p:nvPr>
        </p:nvSpPr>
        <p:spPr/>
        <p:txBody>
          <a:bodyPr/>
          <a:lstStyle/>
          <a:p>
            <a:pPr eaLnBrk="1" hangingPunct="1"/>
            <a:r>
              <a:rPr lang="en-US" altLang="en-US" smtClean="0"/>
              <a:t>Need for policies</a:t>
            </a:r>
          </a:p>
        </p:txBody>
      </p:sp>
      <p:sp>
        <p:nvSpPr>
          <p:cNvPr id="114693" name="Rectangle 3"/>
          <p:cNvSpPr>
            <a:spLocks noGrp="1" noChangeArrowheads="1"/>
          </p:cNvSpPr>
          <p:nvPr>
            <p:ph type="body" idx="4294967295"/>
          </p:nvPr>
        </p:nvSpPr>
        <p:spPr/>
        <p:txBody>
          <a:bodyPr/>
          <a:lstStyle/>
          <a:p>
            <a:pPr eaLnBrk="1" hangingPunct="1"/>
            <a:r>
              <a:rPr lang="en-US" altLang="en-US" dirty="0" smtClean="0"/>
              <a:t>The policies of an institution define its way of accomplishing its objectives </a:t>
            </a:r>
          </a:p>
          <a:p>
            <a:pPr eaLnBrk="1" hangingPunct="1"/>
            <a:r>
              <a:rPr lang="en-US" altLang="en-US" dirty="0" smtClean="0"/>
              <a:t>Security policies define its way to protect its information</a:t>
            </a:r>
          </a:p>
          <a:p>
            <a:pPr eaLnBrk="1" hangingPunct="1"/>
            <a:r>
              <a:rPr lang="en-US" altLang="en-US" dirty="0" smtClean="0"/>
              <a:t>Without policies we don’t know what we should protect</a:t>
            </a:r>
          </a:p>
          <a:p>
            <a:pPr eaLnBrk="1" hangingPunct="1"/>
            <a:r>
              <a:rPr lang="en-US" altLang="en-US" dirty="0" smtClean="0"/>
              <a:t>Policies are realized by security mechanisms (possibly described as patterns)</a:t>
            </a:r>
          </a:p>
        </p:txBody>
      </p:sp>
    </p:spTree>
    <p:extLst>
      <p:ext uri="{BB962C8B-B14F-4D97-AF65-F5344CB8AC3E}">
        <p14:creationId xmlns:p14="http://schemas.microsoft.com/office/powerpoint/2010/main" val="23009168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BA25F50A-EB85-4D58-8009-8602135903B5}"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1571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865C5033-7BDE-4D13-86AD-46DADFB608E0}" type="slidenum">
              <a:rPr lang="en-US" altLang="en-US" sz="1400" b="0" i="0">
                <a:latin typeface="Times New Roman" panose="02020603050405020304" pitchFamily="18" charset="0"/>
              </a:rPr>
              <a:pPr eaLnBrk="0" hangingPunct="0">
                <a:spcBef>
                  <a:spcPct val="0"/>
                </a:spcBef>
                <a:buFontTx/>
                <a:buNone/>
              </a:pPr>
              <a:t>35</a:t>
            </a:fld>
            <a:endParaRPr lang="en-US" altLang="en-US" sz="1400" b="0" i="0">
              <a:latin typeface="Times New Roman" panose="02020603050405020304" pitchFamily="18" charset="0"/>
            </a:endParaRPr>
          </a:p>
        </p:txBody>
      </p:sp>
      <p:sp>
        <p:nvSpPr>
          <p:cNvPr id="115716" name="Rectangle 2"/>
          <p:cNvSpPr>
            <a:spLocks noGrp="1" noChangeArrowheads="1"/>
          </p:cNvSpPr>
          <p:nvPr>
            <p:ph type="title" idx="4294967295"/>
          </p:nvPr>
        </p:nvSpPr>
        <p:spPr/>
        <p:txBody>
          <a:bodyPr/>
          <a:lstStyle/>
          <a:p>
            <a:pPr eaLnBrk="1" hangingPunct="1"/>
            <a:r>
              <a:rPr lang="en-US" altLang="en-US" smtClean="0"/>
              <a:t>Institution policies I</a:t>
            </a:r>
          </a:p>
        </p:txBody>
      </p:sp>
      <p:sp>
        <p:nvSpPr>
          <p:cNvPr id="115717" name="Rectangle 3"/>
          <p:cNvSpPr>
            <a:spLocks noGrp="1" noChangeArrowheads="1"/>
          </p:cNvSpPr>
          <p:nvPr>
            <p:ph type="body" idx="4294967295"/>
          </p:nvPr>
        </p:nvSpPr>
        <p:spPr/>
        <p:txBody>
          <a:bodyPr/>
          <a:lstStyle/>
          <a:p>
            <a:pPr eaLnBrk="1" hangingPunct="1"/>
            <a:r>
              <a:rPr lang="en-US" altLang="en-US" smtClean="0"/>
              <a:t>Laws, rules, and practices that regulate how an institution manages and protects resources. Another definition is: high-level guidelines concerning information security. Computer mechanisms should enforce these policies.</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4513258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5B4B0113-7C11-46D0-9ABC-AC64C970E1D6}"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167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F7D6C48F-316B-41EC-A141-45D2459964DE}" type="slidenum">
              <a:rPr lang="en-US" altLang="en-US" sz="1400" b="0" i="0">
                <a:latin typeface="Times New Roman" panose="02020603050405020304" pitchFamily="18" charset="0"/>
              </a:rPr>
              <a:pPr eaLnBrk="0" hangingPunct="0">
                <a:spcBef>
                  <a:spcPct val="0"/>
                </a:spcBef>
                <a:buFontTx/>
                <a:buNone/>
              </a:pPr>
              <a:t>36</a:t>
            </a:fld>
            <a:endParaRPr lang="en-US" altLang="en-US" sz="1400" b="0" i="0">
              <a:latin typeface="Times New Roman" panose="02020603050405020304" pitchFamily="18" charset="0"/>
            </a:endParaRPr>
          </a:p>
        </p:txBody>
      </p:sp>
      <p:sp>
        <p:nvSpPr>
          <p:cNvPr id="116740" name="Rectangle 2"/>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b="0" i="0">
                <a:solidFill>
                  <a:schemeClr val="tx2"/>
                </a:solidFill>
                <a:latin typeface="Times New Roman" panose="02020603050405020304" pitchFamily="18" charset="0"/>
              </a:rPr>
              <a:t>Some security policies</a:t>
            </a:r>
          </a:p>
        </p:txBody>
      </p:sp>
      <p:sp>
        <p:nvSpPr>
          <p:cNvPr id="116741" name="Rectangle 3"/>
          <p:cNvSpPr>
            <a:spLocks noChangeArrowheads="1"/>
          </p:cNvSpPr>
          <p:nvPr/>
        </p:nvSpPr>
        <p:spPr bwMode="auto">
          <a:xfrm>
            <a:off x="2209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i="0" dirty="0">
                <a:latin typeface="Times New Roman" panose="02020603050405020304" pitchFamily="18" charset="0"/>
              </a:rPr>
              <a:t>Open/closed systems-</a:t>
            </a:r>
            <a:r>
              <a:rPr lang="en-US" altLang="en-US" b="0" i="0" dirty="0">
                <a:latin typeface="Times New Roman" panose="02020603050405020304" pitchFamily="18" charset="0"/>
              </a:rPr>
              <a:t>-In a closed system everything is forbidden unless explicitly </a:t>
            </a:r>
            <a:r>
              <a:rPr lang="en-US" altLang="en-US" b="0" i="0" dirty="0" smtClean="0">
                <a:latin typeface="Times New Roman" panose="02020603050405020304" pitchFamily="18" charset="0"/>
              </a:rPr>
              <a:t>allowed, forgetting a rule may bring annoyance but no security problems</a:t>
            </a:r>
            <a:endParaRPr lang="en-US" altLang="en-US" b="0" i="0" dirty="0">
              <a:latin typeface="Times New Roman" panose="02020603050405020304" pitchFamily="18" charset="0"/>
            </a:endParaRPr>
          </a:p>
          <a:p>
            <a:r>
              <a:rPr lang="en-US" altLang="en-US" i="0" dirty="0">
                <a:latin typeface="Times New Roman" panose="02020603050405020304" pitchFamily="18" charset="0"/>
              </a:rPr>
              <a:t>Need-to-know</a:t>
            </a:r>
            <a:r>
              <a:rPr lang="en-US" altLang="en-US" b="0" i="0" dirty="0">
                <a:latin typeface="Times New Roman" panose="02020603050405020304" pitchFamily="18" charset="0"/>
              </a:rPr>
              <a:t> (Least privilege)-- Give enough rights to perform </a:t>
            </a:r>
            <a:r>
              <a:rPr lang="en-US" altLang="en-US" b="0" i="0" dirty="0" smtClean="0">
                <a:latin typeface="Times New Roman" panose="02020603050405020304" pitchFamily="18" charset="0"/>
              </a:rPr>
              <a:t>duties, many attacks happened because users had too much access (increases temptation,…)</a:t>
            </a:r>
            <a:endParaRPr lang="en-US" altLang="en-US" b="0" i="0" dirty="0">
              <a:latin typeface="Times New Roman" panose="02020603050405020304" pitchFamily="18" charset="0"/>
            </a:endParaRPr>
          </a:p>
          <a:p>
            <a:r>
              <a:rPr lang="en-US" altLang="en-US" i="0" dirty="0" smtClean="0">
                <a:latin typeface="Times New Roman" panose="02020603050405020304" pitchFamily="18" charset="0"/>
              </a:rPr>
              <a:t>Authorization</a:t>
            </a:r>
            <a:r>
              <a:rPr lang="en-US" altLang="en-US" b="0" i="0" dirty="0" smtClean="0">
                <a:latin typeface="Times New Roman" panose="02020603050405020304" pitchFamily="18" charset="0"/>
              </a:rPr>
              <a:t>-</a:t>
            </a:r>
            <a:r>
              <a:rPr lang="en-US" altLang="en-US" b="0" i="0" dirty="0">
                <a:latin typeface="Times New Roman" panose="02020603050405020304" pitchFamily="18" charset="0"/>
              </a:rPr>
              <a:t>- access types, small units of </a:t>
            </a:r>
            <a:r>
              <a:rPr lang="en-US" altLang="en-US" b="0" i="0" dirty="0" smtClean="0">
                <a:latin typeface="Times New Roman" panose="02020603050405020304" pitchFamily="18" charset="0"/>
              </a:rPr>
              <a:t>access, this is the granularity of access</a:t>
            </a:r>
            <a:endParaRPr lang="en-US" altLang="en-US" b="0" i="0" dirty="0">
              <a:latin typeface="Times New Roman" panose="02020603050405020304" pitchFamily="18" charset="0"/>
            </a:endParaRPr>
          </a:p>
        </p:txBody>
      </p:sp>
    </p:spTree>
    <p:extLst>
      <p:ext uri="{BB962C8B-B14F-4D97-AF65-F5344CB8AC3E}">
        <p14:creationId xmlns:p14="http://schemas.microsoft.com/office/powerpoint/2010/main" val="26748468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79994E48-1460-494A-A259-A83A68DBDE44}"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1776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9408311C-27EC-4B1A-9F12-70045866CF34}" type="slidenum">
              <a:rPr lang="en-US" altLang="en-US" sz="1400" b="0" i="0">
                <a:latin typeface="Times New Roman" panose="02020603050405020304" pitchFamily="18" charset="0"/>
              </a:rPr>
              <a:pPr eaLnBrk="0" hangingPunct="0">
                <a:spcBef>
                  <a:spcPct val="0"/>
                </a:spcBef>
                <a:buFontTx/>
                <a:buNone/>
              </a:pPr>
              <a:t>37</a:t>
            </a:fld>
            <a:endParaRPr lang="en-US" altLang="en-US" sz="1400" b="0" i="0">
              <a:latin typeface="Times New Roman" panose="02020603050405020304" pitchFamily="18" charset="0"/>
            </a:endParaRPr>
          </a:p>
        </p:txBody>
      </p:sp>
      <p:sp>
        <p:nvSpPr>
          <p:cNvPr id="117764" name="Rectangle 2"/>
          <p:cNvSpPr>
            <a:spLocks noGrp="1" noChangeArrowheads="1"/>
          </p:cNvSpPr>
          <p:nvPr>
            <p:ph type="title" idx="4294967295"/>
          </p:nvPr>
        </p:nvSpPr>
        <p:spPr/>
        <p:txBody>
          <a:bodyPr/>
          <a:lstStyle/>
          <a:p>
            <a:pPr eaLnBrk="1" hangingPunct="1"/>
            <a:r>
              <a:rPr lang="en-US" altLang="en-US" dirty="0" smtClean="0"/>
              <a:t>Security policies II</a:t>
            </a:r>
          </a:p>
        </p:txBody>
      </p:sp>
      <p:sp>
        <p:nvSpPr>
          <p:cNvPr id="117765" name="Rectangle 3"/>
          <p:cNvSpPr>
            <a:spLocks noGrp="1" noChangeArrowheads="1"/>
          </p:cNvSpPr>
          <p:nvPr>
            <p:ph type="body" idx="4294967295"/>
          </p:nvPr>
        </p:nvSpPr>
        <p:spPr/>
        <p:txBody>
          <a:bodyPr/>
          <a:lstStyle/>
          <a:p>
            <a:r>
              <a:rPr lang="en-US" altLang="en-US" sz="2400" dirty="0">
                <a:latin typeface="Times New Roman" panose="02020603050405020304" pitchFamily="18" charset="0"/>
              </a:rPr>
              <a:t>Information belongs to the institution  versus private </a:t>
            </a:r>
            <a:r>
              <a:rPr lang="en-US" altLang="en-US" sz="2400" dirty="0" smtClean="0">
                <a:latin typeface="Times New Roman" panose="02020603050405020304" pitchFamily="18" charset="0"/>
              </a:rPr>
              <a:t>ownership. Example: student information vs. my evaluations of students</a:t>
            </a:r>
            <a:endParaRPr lang="en-US" altLang="en-US" sz="2400" dirty="0">
              <a:latin typeface="Times New Roman" panose="02020603050405020304" pitchFamily="18" charset="0"/>
            </a:endParaRPr>
          </a:p>
          <a:p>
            <a:pPr eaLnBrk="1" hangingPunct="1">
              <a:lnSpc>
                <a:spcPct val="90000"/>
              </a:lnSpc>
            </a:pPr>
            <a:r>
              <a:rPr lang="en-US" altLang="en-US" sz="2400" b="1" dirty="0" smtClean="0"/>
              <a:t>Obligation</a:t>
            </a:r>
            <a:r>
              <a:rPr lang="en-US" altLang="en-US" sz="2400" dirty="0" smtClean="0"/>
              <a:t>—What </a:t>
            </a:r>
            <a:r>
              <a:rPr lang="en-US" altLang="en-US" sz="2400" dirty="0"/>
              <a:t>has to be done before </a:t>
            </a:r>
            <a:r>
              <a:rPr lang="en-US" altLang="en-US" sz="2400" dirty="0" smtClean="0"/>
              <a:t>or after accessing </a:t>
            </a:r>
            <a:r>
              <a:rPr lang="en-US" altLang="en-US" sz="2400" dirty="0"/>
              <a:t>data</a:t>
            </a:r>
          </a:p>
          <a:p>
            <a:pPr eaLnBrk="1" hangingPunct="1">
              <a:lnSpc>
                <a:spcPct val="90000"/>
              </a:lnSpc>
            </a:pPr>
            <a:r>
              <a:rPr lang="en-US" altLang="en-US" sz="2400" dirty="0"/>
              <a:t>Separation of duty—Separate critical  functions into parts to be done by different people or </a:t>
            </a:r>
            <a:r>
              <a:rPr lang="en-US" altLang="en-US" sz="2400" dirty="0" smtClean="0"/>
              <a:t>systems. Requires collusion for illegal actions</a:t>
            </a:r>
            <a:endParaRPr lang="en-US" altLang="en-US" sz="2400" dirty="0"/>
          </a:p>
          <a:p>
            <a:pPr eaLnBrk="1" hangingPunct="1">
              <a:lnSpc>
                <a:spcPct val="90000"/>
              </a:lnSpc>
            </a:pPr>
            <a:r>
              <a:rPr lang="en-US" altLang="en-US" sz="2400" dirty="0"/>
              <a:t>Content-dependent access control—Access decision are based on the values of the </a:t>
            </a:r>
            <a:r>
              <a:rPr lang="en-US" altLang="en-US" sz="2400" dirty="0" smtClean="0"/>
              <a:t>data. I can see my own information but not others’.</a:t>
            </a:r>
            <a:endParaRPr lang="en-US" altLang="en-US" sz="2400" dirty="0"/>
          </a:p>
          <a:p>
            <a:pPr eaLnBrk="1" hangingPunct="1">
              <a:lnSpc>
                <a:spcPct val="90000"/>
              </a:lnSpc>
            </a:pPr>
            <a:r>
              <a:rPr lang="en-US" altLang="en-US" sz="2400" dirty="0"/>
              <a:t>Authenticate all transactions—needed for accountability and access control</a:t>
            </a:r>
          </a:p>
          <a:p>
            <a:pPr eaLnBrk="1" hangingPunct="1">
              <a:lnSpc>
                <a:spcPct val="90000"/>
              </a:lnSpc>
            </a:pPr>
            <a:endParaRPr lang="en-US" altLang="en-US" sz="2400" dirty="0"/>
          </a:p>
        </p:txBody>
      </p:sp>
    </p:spTree>
    <p:extLst>
      <p:ext uri="{BB962C8B-B14F-4D97-AF65-F5344CB8AC3E}">
        <p14:creationId xmlns:p14="http://schemas.microsoft.com/office/powerpoint/2010/main" val="6439537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policies III</a:t>
            </a:r>
            <a:endParaRPr lang="en-US" dirty="0"/>
          </a:p>
        </p:txBody>
      </p:sp>
      <p:sp>
        <p:nvSpPr>
          <p:cNvPr id="3" name="Content Placeholder 2"/>
          <p:cNvSpPr>
            <a:spLocks noGrp="1"/>
          </p:cNvSpPr>
          <p:nvPr>
            <p:ph idx="1"/>
          </p:nvPr>
        </p:nvSpPr>
        <p:spPr/>
        <p:txBody>
          <a:bodyPr>
            <a:normAutofit/>
          </a:bodyPr>
          <a:lstStyle/>
          <a:p>
            <a:pPr lvl="0"/>
            <a:r>
              <a:rPr lang="en-US" i="1" dirty="0"/>
              <a:t>Centralized/decentralized control</a:t>
            </a:r>
            <a:r>
              <a:rPr lang="en-US" dirty="0"/>
              <a:t>-- In a decentralized system its units or divisions have their own administrators and authority to define their own policies or enforcement mechanisms as far as they don’t violate global policies.</a:t>
            </a:r>
          </a:p>
          <a:p>
            <a:pPr lvl="0"/>
            <a:r>
              <a:rPr lang="en-US" i="1" dirty="0"/>
              <a:t>Ownership and administration</a:t>
            </a:r>
            <a:r>
              <a:rPr lang="en-US" dirty="0"/>
              <a:t>-- In many systems the user that creates some data becomes its owner and has all the rights on it. An administrative policy separates the administration of the data from its use. Ownership may violate separation of duty in that the user of information is also its administrator, which for institution data is a conflict of interest but it is acceptable for personal files. </a:t>
            </a:r>
          </a:p>
        </p:txBody>
      </p:sp>
    </p:spTree>
    <p:extLst>
      <p:ext uri="{BB962C8B-B14F-4D97-AF65-F5344CB8AC3E}">
        <p14:creationId xmlns:p14="http://schemas.microsoft.com/office/powerpoint/2010/main" val="27999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CA28CF2B-DD5E-42AA-9043-44DC3B99C0D3}"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187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C75DFDC4-D3E9-4ACA-B03F-E31A408A826E}" type="slidenum">
              <a:rPr lang="en-US" altLang="en-US" sz="1400" b="0" i="0">
                <a:latin typeface="Times New Roman" panose="02020603050405020304" pitchFamily="18" charset="0"/>
              </a:rPr>
              <a:pPr eaLnBrk="0" hangingPunct="0">
                <a:spcBef>
                  <a:spcPct val="0"/>
                </a:spcBef>
                <a:buFontTx/>
                <a:buNone/>
              </a:pPr>
              <a:t>39</a:t>
            </a:fld>
            <a:endParaRPr lang="en-US" altLang="en-US" sz="1400" b="0" i="0">
              <a:latin typeface="Times New Roman" panose="02020603050405020304" pitchFamily="18" charset="0"/>
            </a:endParaRPr>
          </a:p>
        </p:txBody>
      </p:sp>
      <p:sp>
        <p:nvSpPr>
          <p:cNvPr id="118788" name="Rectangle 2050"/>
          <p:cNvSpPr>
            <a:spLocks noGrp="1" noChangeArrowheads="1"/>
          </p:cNvSpPr>
          <p:nvPr>
            <p:ph type="title" idx="4294967295"/>
          </p:nvPr>
        </p:nvSpPr>
        <p:spPr/>
        <p:txBody>
          <a:bodyPr/>
          <a:lstStyle/>
          <a:p>
            <a:pPr eaLnBrk="1" hangingPunct="1"/>
            <a:r>
              <a:rPr lang="en-US" altLang="en-US" smtClean="0"/>
              <a:t>Use of policies        </a:t>
            </a:r>
          </a:p>
        </p:txBody>
      </p:sp>
      <p:sp>
        <p:nvSpPr>
          <p:cNvPr id="118789" name="Rectangle 2051"/>
          <p:cNvSpPr>
            <a:spLocks noGrp="1" noChangeArrowheads="1"/>
          </p:cNvSpPr>
          <p:nvPr>
            <p:ph type="body" idx="4294967295"/>
          </p:nvPr>
        </p:nvSpPr>
        <p:spPr/>
        <p:txBody>
          <a:bodyPr/>
          <a:lstStyle/>
          <a:p>
            <a:pPr eaLnBrk="1" hangingPunct="1"/>
            <a:r>
              <a:rPr lang="en-US" altLang="en-US" smtClean="0"/>
              <a:t>Secure systems must be closed but sometimes open access to information is more important, e.g., libraries, data warehouses, …</a:t>
            </a:r>
          </a:p>
          <a:p>
            <a:pPr eaLnBrk="1" hangingPunct="1"/>
            <a:r>
              <a:rPr lang="en-US" altLang="en-US" smtClean="0"/>
              <a:t>The need-to-know principle must be applied with an appropriate granularity, many attacks happen because of too many rights</a:t>
            </a:r>
          </a:p>
        </p:txBody>
      </p:sp>
    </p:spTree>
    <p:extLst>
      <p:ext uri="{BB962C8B-B14F-4D97-AF65-F5344CB8AC3E}">
        <p14:creationId xmlns:p14="http://schemas.microsoft.com/office/powerpoint/2010/main" val="2205089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2400" dirty="0"/>
              <a:t>Q1. Is a high level of Internet anonymity a good thing? Discuss its advantages and disadvantages.</a:t>
            </a:r>
            <a:br>
              <a:rPr lang="en-US" sz="2400" dirty="0"/>
            </a:br>
            <a:endParaRPr lang="en-US" sz="2400" dirty="0"/>
          </a:p>
        </p:txBody>
      </p:sp>
      <p:sp>
        <p:nvSpPr>
          <p:cNvPr id="3" name="Content Placeholder 2"/>
          <p:cNvSpPr>
            <a:spLocks noGrp="1"/>
          </p:cNvSpPr>
          <p:nvPr>
            <p:ph idx="1"/>
          </p:nvPr>
        </p:nvSpPr>
        <p:spPr/>
        <p:txBody>
          <a:bodyPr>
            <a:normAutofit/>
          </a:bodyPr>
          <a:lstStyle/>
          <a:p>
            <a:pPr marL="0" indent="0">
              <a:buNone/>
            </a:pPr>
            <a:r>
              <a:rPr lang="en-US" dirty="0" smtClean="0"/>
              <a:t>Advantages:</a:t>
            </a:r>
          </a:p>
          <a:p>
            <a:pPr marL="0" indent="0">
              <a:buNone/>
            </a:pPr>
            <a:r>
              <a:rPr lang="en-US" dirty="0" smtClean="0"/>
              <a:t>--Protects my privacy, what places I visit, what messages I send</a:t>
            </a:r>
          </a:p>
          <a:p>
            <a:pPr marL="0" indent="0">
              <a:buNone/>
            </a:pPr>
            <a:r>
              <a:rPr lang="en-US" dirty="0" smtClean="0"/>
              <a:t>--Saves from persecution political activists, dissenters,…</a:t>
            </a:r>
          </a:p>
          <a:p>
            <a:pPr marL="0" indent="0">
              <a:buNone/>
            </a:pPr>
            <a:r>
              <a:rPr lang="en-US" dirty="0" smtClean="0"/>
              <a:t>Disadvantages:</a:t>
            </a:r>
          </a:p>
          <a:p>
            <a:pPr marL="0" indent="0">
              <a:buNone/>
            </a:pPr>
            <a:r>
              <a:rPr lang="en-US" dirty="0" smtClean="0"/>
              <a:t>--Helps possible criminals or terrorists, they can communicate better, defame people, propagate false news, do bullying,…</a:t>
            </a:r>
            <a:endParaRPr lang="en-US" dirty="0"/>
          </a:p>
        </p:txBody>
      </p:sp>
    </p:spTree>
    <p:extLst>
      <p:ext uri="{BB962C8B-B14F-4D97-AF65-F5344CB8AC3E}">
        <p14:creationId xmlns:p14="http://schemas.microsoft.com/office/powerpoint/2010/main" val="27378100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22723AFA-ED9B-4A5B-9A16-330C5C08B733}"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198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F7344FD2-5A11-4DD7-8900-D90CFFD6C919}" type="slidenum">
              <a:rPr lang="en-US" altLang="en-US" sz="1400" b="0" i="0">
                <a:latin typeface="Times New Roman" panose="02020603050405020304" pitchFamily="18" charset="0"/>
              </a:rPr>
              <a:pPr eaLnBrk="0" hangingPunct="0">
                <a:spcBef>
                  <a:spcPct val="0"/>
                </a:spcBef>
                <a:buFontTx/>
                <a:buNone/>
              </a:pPr>
              <a:t>40</a:t>
            </a:fld>
            <a:endParaRPr lang="en-US" altLang="en-US" sz="1400" b="0" i="0">
              <a:latin typeface="Times New Roman" panose="02020603050405020304" pitchFamily="18" charset="0"/>
            </a:endParaRPr>
          </a:p>
        </p:txBody>
      </p:sp>
      <p:sp>
        <p:nvSpPr>
          <p:cNvPr id="119812" name="Rectangle 1026"/>
          <p:cNvSpPr>
            <a:spLocks noGrp="1" noChangeArrowheads="1"/>
          </p:cNvSpPr>
          <p:nvPr>
            <p:ph type="title" idx="4294967295"/>
          </p:nvPr>
        </p:nvSpPr>
        <p:spPr/>
        <p:txBody>
          <a:bodyPr/>
          <a:lstStyle/>
          <a:p>
            <a:pPr eaLnBrk="1" hangingPunct="1"/>
            <a:r>
              <a:rPr lang="en-US" altLang="en-US" smtClean="0"/>
              <a:t>Example of university policies</a:t>
            </a:r>
          </a:p>
        </p:txBody>
      </p:sp>
      <p:sp>
        <p:nvSpPr>
          <p:cNvPr id="119813" name="Rectangle 1027"/>
          <p:cNvSpPr>
            <a:spLocks noGrp="1" noChangeArrowheads="1"/>
          </p:cNvSpPr>
          <p:nvPr>
            <p:ph type="body" idx="4294967295"/>
          </p:nvPr>
        </p:nvSpPr>
        <p:spPr/>
        <p:txBody>
          <a:bodyPr/>
          <a:lstStyle/>
          <a:p>
            <a:pPr eaLnBrk="1" hangingPunct="1"/>
            <a:r>
              <a:rPr lang="en-US" altLang="en-US" sz="2000"/>
              <a:t>An instructor can look at all the information about the course he is teaching.</a:t>
            </a:r>
          </a:p>
          <a:p>
            <a:pPr eaLnBrk="1" hangingPunct="1"/>
            <a:r>
              <a:rPr lang="en-US" altLang="en-US" sz="2000"/>
              <a:t>An instructor can change the grades of the students in the course he is teaching</a:t>
            </a:r>
          </a:p>
          <a:p>
            <a:pPr eaLnBrk="1" hangingPunct="1"/>
            <a:r>
              <a:rPr lang="en-US" altLang="en-US" sz="2000"/>
              <a:t>A student may look at her grades in a course she is taking</a:t>
            </a:r>
          </a:p>
          <a:p>
            <a:pPr eaLnBrk="1" hangingPunct="1"/>
            <a:r>
              <a:rPr lang="en-US" altLang="en-US" sz="2000"/>
              <a:t>The department head can add/delete course offerings</a:t>
            </a:r>
          </a:p>
          <a:p>
            <a:pPr eaLnBrk="1" hangingPunct="1"/>
            <a:r>
              <a:rPr lang="en-US" altLang="en-US" sz="2000"/>
              <a:t>The registrar can add/delete students from course offerings</a:t>
            </a:r>
          </a:p>
          <a:p>
            <a:pPr eaLnBrk="1" hangingPunct="1"/>
            <a:r>
              <a:rPr lang="en-US" altLang="en-US" sz="2000"/>
              <a:t>Faculty members can look at information about themselves</a:t>
            </a:r>
          </a:p>
          <a:p>
            <a:pPr eaLnBrk="1" hangingPunct="1"/>
            <a:endParaRPr lang="en-US" altLang="en-US" sz="2000"/>
          </a:p>
          <a:p>
            <a:pPr eaLnBrk="1" hangingPunct="1"/>
            <a:endParaRPr lang="en-US" altLang="en-US" sz="2000"/>
          </a:p>
        </p:txBody>
      </p:sp>
    </p:spTree>
    <p:extLst>
      <p:ext uri="{BB962C8B-B14F-4D97-AF65-F5344CB8AC3E}">
        <p14:creationId xmlns:p14="http://schemas.microsoft.com/office/powerpoint/2010/main" val="13969715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in policies</a:t>
            </a:r>
            <a:endParaRPr lang="en-US" dirty="0"/>
          </a:p>
        </p:txBody>
      </p:sp>
      <p:sp>
        <p:nvSpPr>
          <p:cNvPr id="3" name="Content Placeholder 2"/>
          <p:cNvSpPr>
            <a:spLocks noGrp="1"/>
          </p:cNvSpPr>
          <p:nvPr>
            <p:ph idx="1"/>
          </p:nvPr>
        </p:nvSpPr>
        <p:spPr/>
        <p:txBody>
          <a:bodyPr/>
          <a:lstStyle/>
          <a:p>
            <a:pPr lvl="0"/>
            <a:r>
              <a:rPr lang="en-US" dirty="0"/>
              <a:t>Originator—The person who issues a document</a:t>
            </a:r>
          </a:p>
          <a:p>
            <a:pPr lvl="0"/>
            <a:r>
              <a:rPr lang="en-US" dirty="0"/>
              <a:t>Authorizer—The person who controls access over the document</a:t>
            </a:r>
          </a:p>
          <a:p>
            <a:pPr lvl="0"/>
            <a:r>
              <a:rPr lang="en-US" dirty="0"/>
              <a:t>Custodian—The person who keeps the document and controls its use</a:t>
            </a:r>
          </a:p>
          <a:p>
            <a:pPr lvl="0"/>
            <a:r>
              <a:rPr lang="en-US" dirty="0"/>
              <a:t>User—The person who reads </a:t>
            </a:r>
            <a:r>
              <a:rPr lang="en-US" dirty="0" smtClean="0"/>
              <a:t>and/or </a:t>
            </a:r>
            <a:r>
              <a:rPr lang="en-US" dirty="0"/>
              <a:t>modifies the document</a:t>
            </a:r>
          </a:p>
          <a:p>
            <a:pPr lvl="0"/>
            <a:r>
              <a:rPr lang="en-US" dirty="0"/>
              <a:t>Auditor—The person who checks the actions, results, and controls applied to documents.</a:t>
            </a:r>
          </a:p>
          <a:p>
            <a:endParaRPr lang="en-US" dirty="0"/>
          </a:p>
        </p:txBody>
      </p:sp>
    </p:spTree>
    <p:extLst>
      <p:ext uri="{BB962C8B-B14F-4D97-AF65-F5344CB8AC3E}">
        <p14:creationId xmlns:p14="http://schemas.microsoft.com/office/powerpoint/2010/main" val="3954506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2E71A70A-64F9-4B21-BD03-F0E2967B5833}"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218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55364A8F-F854-435B-AA04-AB37DD83BAFC}" type="slidenum">
              <a:rPr lang="en-US" altLang="en-US" sz="1400" b="0" i="0">
                <a:latin typeface="Times New Roman" panose="02020603050405020304" pitchFamily="18" charset="0"/>
              </a:rPr>
              <a:pPr eaLnBrk="0" hangingPunct="0">
                <a:spcBef>
                  <a:spcPct val="0"/>
                </a:spcBef>
                <a:buFontTx/>
                <a:buNone/>
              </a:pPr>
              <a:t>42</a:t>
            </a:fld>
            <a:endParaRPr lang="en-US" altLang="en-US" sz="1400" b="0" i="0">
              <a:latin typeface="Times New Roman" panose="02020603050405020304" pitchFamily="18" charset="0"/>
            </a:endParaRPr>
          </a:p>
        </p:txBody>
      </p:sp>
      <p:sp>
        <p:nvSpPr>
          <p:cNvPr id="121860" name="Rectangle 4"/>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b="0" i="0">
                <a:solidFill>
                  <a:schemeClr val="tx2"/>
                </a:solidFill>
                <a:latin typeface="Times New Roman" panose="02020603050405020304" pitchFamily="18" charset="0"/>
              </a:rPr>
              <a:t>Roles in Web services</a:t>
            </a:r>
          </a:p>
        </p:txBody>
      </p:sp>
      <p:sp>
        <p:nvSpPr>
          <p:cNvPr id="121861" name="Rectangle 5"/>
          <p:cNvSpPr>
            <a:spLocks noChangeArrowheads="1"/>
          </p:cNvSpPr>
          <p:nvPr/>
        </p:nvSpPr>
        <p:spPr bwMode="auto">
          <a:xfrm>
            <a:off x="2209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r>
              <a:rPr lang="en-US" altLang="en-US" sz="1800" b="0">
                <a:latin typeface="Times New Roman" panose="02020603050405020304" pitchFamily="18" charset="0"/>
                <a:cs typeface="Times New Roman" panose="02020603050405020304" pitchFamily="18" charset="0"/>
              </a:rPr>
              <a:t>Creator</a:t>
            </a:r>
            <a:r>
              <a:rPr lang="en-US" altLang="en-US" sz="1800" b="0" i="0">
                <a:latin typeface="Times New Roman" panose="02020603050405020304" pitchFamily="18" charset="0"/>
                <a:cs typeface="Times New Roman" panose="02020603050405020304" pitchFamily="18" charset="0"/>
              </a:rPr>
              <a:t>—this is a person or business that creates a web service and places it in a public repository. He wants only authorized customers to access his services.</a:t>
            </a:r>
          </a:p>
          <a:p>
            <a:pPr algn="just"/>
            <a:r>
              <a:rPr lang="en-US" altLang="en-US" sz="1800" b="0">
                <a:latin typeface="Times New Roman" panose="02020603050405020304" pitchFamily="18" charset="0"/>
                <a:cs typeface="Times New Roman" panose="02020603050405020304" pitchFamily="18" charset="0"/>
              </a:rPr>
              <a:t>Keeper of repositories of web services</a:t>
            </a:r>
            <a:r>
              <a:rPr lang="en-US" altLang="en-US" sz="1800" b="0" i="0">
                <a:latin typeface="Times New Roman" panose="02020603050405020304" pitchFamily="18" charset="0"/>
                <a:cs typeface="Times New Roman" panose="02020603050405020304" pitchFamily="18" charset="0"/>
              </a:rPr>
              <a:t>—these are the institutions that provide public catalogs of services. They must assure authorized access to these catalogs.</a:t>
            </a:r>
          </a:p>
          <a:p>
            <a:pPr algn="just"/>
            <a:r>
              <a:rPr lang="en-US" altLang="en-US" sz="1800" b="0">
                <a:latin typeface="Times New Roman" panose="02020603050405020304" pitchFamily="18" charset="0"/>
                <a:cs typeface="Times New Roman" panose="02020603050405020304" pitchFamily="18" charset="0"/>
              </a:rPr>
              <a:t>Provider or keeper of web services</a:t>
            </a:r>
            <a:r>
              <a:rPr lang="en-US" altLang="en-US" sz="1800" b="0" i="0">
                <a:latin typeface="Times New Roman" panose="02020603050405020304" pitchFamily="18" charset="0"/>
                <a:cs typeface="Times New Roman" panose="02020603050405020304" pitchFamily="18" charset="0"/>
              </a:rPr>
              <a:t>—these store the web services code and data. They may be the same as the keepers of repositories or the creators of web services, but could also be specialized institutions. As providers of web site functions they are concerned about proper access to their services and possible denial of service to their sites. </a:t>
            </a:r>
          </a:p>
          <a:p>
            <a:pPr algn="just"/>
            <a:r>
              <a:rPr lang="en-US" altLang="en-US" sz="1800" b="0">
                <a:latin typeface="Times New Roman" panose="02020603050405020304" pitchFamily="18" charset="0"/>
                <a:cs typeface="Times New Roman" panose="02020603050405020304" pitchFamily="18" charset="0"/>
              </a:rPr>
              <a:t>Consumer of web services—</a:t>
            </a:r>
            <a:r>
              <a:rPr lang="en-US" altLang="en-US" sz="1800" b="0" i="0">
                <a:latin typeface="Times New Roman" panose="02020603050405020304" pitchFamily="18" charset="0"/>
                <a:cs typeface="Times New Roman" panose="02020603050405020304" pitchFamily="18" charset="0"/>
              </a:rPr>
              <a:t>they expect good quality services without malicious software. If they send their data to a web service, this data should be used in the proper way and protected from leakage or corruption.</a:t>
            </a:r>
            <a:r>
              <a:rPr lang="en-US" altLang="en-US" sz="1800" b="0" i="0">
                <a:latin typeface="Times New Roman" panose="02020603050405020304" pitchFamily="18" charset="0"/>
              </a:rPr>
              <a:t> </a:t>
            </a:r>
            <a:endParaRPr lang="en-US" altLang="en-US" sz="2000" b="0" i="0">
              <a:latin typeface="Times New Roman" panose="02020603050405020304" pitchFamily="18" charset="0"/>
              <a:cs typeface="Times New Roman" panose="02020603050405020304" pitchFamily="18" charset="0"/>
            </a:endParaRPr>
          </a:p>
          <a:p>
            <a:pPr lvl="4">
              <a:buFontTx/>
              <a:buChar char="•"/>
            </a:pPr>
            <a:endParaRPr lang="en-US" altLang="en-US" sz="1800">
              <a:latin typeface="Times New Roman" panose="02020603050405020304" pitchFamily="18" charset="0"/>
              <a:cs typeface="Times New Roman" panose="02020603050405020304" pitchFamily="18" charset="0"/>
            </a:endParaRPr>
          </a:p>
          <a:p>
            <a:endParaRPr lang="en-US" altLang="en-US" b="0" i="0">
              <a:latin typeface="Times New Roman" panose="02020603050405020304" pitchFamily="18" charset="0"/>
            </a:endParaRPr>
          </a:p>
        </p:txBody>
      </p:sp>
    </p:spTree>
    <p:extLst>
      <p:ext uri="{BB962C8B-B14F-4D97-AF65-F5344CB8AC3E}">
        <p14:creationId xmlns:p14="http://schemas.microsoft.com/office/powerpoint/2010/main" val="24585279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F36B011E-592E-48D5-BAE2-6CC60C15087F}"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2288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6F54293F-CD98-48B7-9BF3-3B95BE79AE58}" type="slidenum">
              <a:rPr lang="en-US" altLang="en-US" sz="1400" b="0" i="0">
                <a:latin typeface="Times New Roman" panose="02020603050405020304" pitchFamily="18" charset="0"/>
              </a:rPr>
              <a:pPr eaLnBrk="0" hangingPunct="0">
                <a:spcBef>
                  <a:spcPct val="0"/>
                </a:spcBef>
                <a:buFontTx/>
                <a:buNone/>
              </a:pPr>
              <a:t>43</a:t>
            </a:fld>
            <a:endParaRPr lang="en-US" altLang="en-US" sz="1400" b="0" i="0">
              <a:latin typeface="Times New Roman" panose="02020603050405020304" pitchFamily="18" charset="0"/>
            </a:endParaRPr>
          </a:p>
        </p:txBody>
      </p:sp>
      <p:sp>
        <p:nvSpPr>
          <p:cNvPr id="122884" name="Rectangle 1026"/>
          <p:cNvSpPr>
            <a:spLocks noGrp="1" noChangeArrowheads="1"/>
          </p:cNvSpPr>
          <p:nvPr>
            <p:ph type="title" idx="4294967295"/>
          </p:nvPr>
        </p:nvSpPr>
        <p:spPr/>
        <p:txBody>
          <a:bodyPr/>
          <a:lstStyle/>
          <a:p>
            <a:pPr eaLnBrk="1" hangingPunct="1"/>
            <a:r>
              <a:rPr lang="en-US" altLang="en-US" smtClean="0"/>
              <a:t>Other policies </a:t>
            </a:r>
          </a:p>
        </p:txBody>
      </p:sp>
      <p:sp>
        <p:nvSpPr>
          <p:cNvPr id="122885" name="Rectangle 1027"/>
          <p:cNvSpPr>
            <a:spLocks noGrp="1" noChangeArrowheads="1"/>
          </p:cNvSpPr>
          <p:nvPr>
            <p:ph type="body" idx="4294967295"/>
          </p:nvPr>
        </p:nvSpPr>
        <p:spPr/>
        <p:txBody>
          <a:bodyPr/>
          <a:lstStyle/>
          <a:p>
            <a:pPr eaLnBrk="1" hangingPunct="1"/>
            <a:r>
              <a:rPr lang="en-US" altLang="en-US" b="1" dirty="0" smtClean="0"/>
              <a:t>Chinese Wall policy</a:t>
            </a:r>
            <a:r>
              <a:rPr lang="en-US" altLang="en-US" dirty="0" smtClean="0"/>
              <a:t>—Information is grouped into “conflict of interest “classes and a person is allowed  access to at most one set of information in each class</a:t>
            </a:r>
          </a:p>
          <a:p>
            <a:pPr eaLnBrk="1" hangingPunct="1"/>
            <a:r>
              <a:rPr lang="en-US" altLang="en-US" b="1" dirty="0" smtClean="0"/>
              <a:t>Originator controlled (ORCON)—</a:t>
            </a:r>
            <a:r>
              <a:rPr lang="en-US" altLang="en-US" dirty="0" smtClean="0"/>
              <a:t>A document is released only to people or units in a list specified by the originator</a:t>
            </a:r>
          </a:p>
        </p:txBody>
      </p:sp>
    </p:spTree>
    <p:extLst>
      <p:ext uri="{BB962C8B-B14F-4D97-AF65-F5344CB8AC3E}">
        <p14:creationId xmlns:p14="http://schemas.microsoft.com/office/powerpoint/2010/main" val="13187840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US" altLang="en-US" dirty="0" smtClean="0"/>
              <a:t>Applying security policies to stop threats</a:t>
            </a:r>
            <a:br>
              <a:rPr lang="en-US" altLang="en-US" dirty="0" smtClean="0"/>
            </a:br>
            <a:r>
              <a:rPr lang="en-US" altLang="en-US" dirty="0" smtClean="0"/>
              <a:t>Example: a financial institution</a:t>
            </a:r>
          </a:p>
        </p:txBody>
      </p:sp>
      <p:sp>
        <p:nvSpPr>
          <p:cNvPr id="123907" name="Content Placeholder 2"/>
          <p:cNvSpPr>
            <a:spLocks noGrp="1"/>
          </p:cNvSpPr>
          <p:nvPr>
            <p:ph idx="1"/>
          </p:nvPr>
        </p:nvSpPr>
        <p:spPr>
          <a:xfrm>
            <a:off x="2209800" y="1524000"/>
            <a:ext cx="7772400" cy="4572000"/>
          </a:xfrm>
        </p:spPr>
        <p:txBody>
          <a:bodyPr>
            <a:normAutofit fontScale="92500" lnSpcReduction="20000"/>
          </a:bodyPr>
          <a:lstStyle/>
          <a:p>
            <a:endParaRPr lang="en-US" altLang="en-US" sz="2400" dirty="0" smtClean="0"/>
          </a:p>
          <a:p>
            <a:r>
              <a:rPr lang="en-US" altLang="en-US" sz="2400" dirty="0" smtClean="0"/>
              <a:t>Consider </a:t>
            </a:r>
            <a:r>
              <a:rPr lang="en-US" altLang="en-US" sz="2400" dirty="0"/>
              <a:t>a financial company that provides investment services to its customers. </a:t>
            </a:r>
            <a:endParaRPr lang="en-US" altLang="en-US" sz="2400" dirty="0" smtClean="0"/>
          </a:p>
          <a:p>
            <a:r>
              <a:rPr lang="en-US" altLang="en-US" sz="2400" dirty="0" smtClean="0"/>
              <a:t>Customers </a:t>
            </a:r>
            <a:r>
              <a:rPr lang="en-US" altLang="en-US" sz="2400" dirty="0"/>
              <a:t>can open and close accounts in person or through the Internet. </a:t>
            </a:r>
            <a:endParaRPr lang="en-US" altLang="en-US" sz="2400" dirty="0" smtClean="0"/>
          </a:p>
          <a:p>
            <a:r>
              <a:rPr lang="en-US" altLang="en-US" sz="2400" dirty="0" smtClean="0"/>
              <a:t>Customers </a:t>
            </a:r>
            <a:r>
              <a:rPr lang="en-US" altLang="en-US" sz="2400" dirty="0"/>
              <a:t>who hold accounts can send orders to the company for buying or selling commodities (stocks, bonds, real estate, art, etc.). </a:t>
            </a:r>
            <a:endParaRPr lang="en-US" altLang="en-US" sz="2400" dirty="0" smtClean="0"/>
          </a:p>
          <a:p>
            <a:r>
              <a:rPr lang="en-US" altLang="en-US" sz="2400" dirty="0" smtClean="0"/>
              <a:t>Each </a:t>
            </a:r>
            <a:r>
              <a:rPr lang="en-US" altLang="en-US" sz="2400" dirty="0"/>
              <a:t>customer account is in the charge of a custodian (a broker), who carries out the orders of the customers. </a:t>
            </a:r>
            <a:endParaRPr lang="en-US" altLang="en-US" sz="2400" dirty="0" smtClean="0"/>
          </a:p>
          <a:p>
            <a:r>
              <a:rPr lang="en-US" altLang="en-US" sz="2400" dirty="0" smtClean="0"/>
              <a:t>Customers </a:t>
            </a:r>
            <a:r>
              <a:rPr lang="en-US" altLang="en-US" sz="2400" dirty="0"/>
              <a:t>send orders to their brokers by email or by phone. </a:t>
            </a:r>
            <a:endParaRPr lang="en-US" altLang="en-US" sz="2400" dirty="0" smtClean="0"/>
          </a:p>
          <a:p>
            <a:r>
              <a:rPr lang="en-US" altLang="en-US" sz="2400" dirty="0" smtClean="0"/>
              <a:t>A </a:t>
            </a:r>
            <a:r>
              <a:rPr lang="en-US" altLang="en-US" sz="2400" dirty="0"/>
              <a:t>government auditor visits periodically to check for application of laws and regulations. </a:t>
            </a:r>
            <a:endParaRPr lang="en-US" altLang="en-US" sz="2400" dirty="0" smtClean="0"/>
          </a:p>
          <a:p>
            <a:r>
              <a:rPr lang="en-US" altLang="en-US" sz="2400" dirty="0" smtClean="0"/>
              <a:t>Figure </a:t>
            </a:r>
            <a:r>
              <a:rPr lang="en-US" altLang="en-US" sz="2400" dirty="0"/>
              <a:t>2.1 shows the Use Case diagram for this institution.</a:t>
            </a:r>
          </a:p>
          <a:p>
            <a:endParaRPr lang="en-US" altLang="en-US" sz="2400" dirty="0"/>
          </a:p>
        </p:txBody>
      </p:sp>
    </p:spTree>
    <p:extLst>
      <p:ext uri="{BB962C8B-B14F-4D97-AF65-F5344CB8AC3E}">
        <p14:creationId xmlns:p14="http://schemas.microsoft.com/office/powerpoint/2010/main" val="22837656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F9C78D28-FBBC-4A11-869D-320B3920DDF4}"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249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114B966F-9E73-4B92-9898-913158676EC4}" type="slidenum">
              <a:rPr lang="en-US" altLang="en-US" sz="1400" b="0" i="0">
                <a:latin typeface="Times New Roman" panose="02020603050405020304" pitchFamily="18" charset="0"/>
              </a:rPr>
              <a:pPr eaLnBrk="0" hangingPunct="0">
                <a:spcBef>
                  <a:spcPct val="0"/>
                </a:spcBef>
                <a:buFontTx/>
                <a:buNone/>
              </a:pPr>
              <a:t>45</a:t>
            </a:fld>
            <a:endParaRPr lang="en-US" altLang="en-US" sz="1400" b="0" i="0">
              <a:latin typeface="Times New Roman" panose="02020603050405020304" pitchFamily="18" charset="0"/>
            </a:endParaRPr>
          </a:p>
        </p:txBody>
      </p:sp>
      <p:sp>
        <p:nvSpPr>
          <p:cNvPr id="124932" name="Rectangle 6"/>
          <p:cNvSpPr>
            <a:spLocks noGrp="1" noChangeArrowheads="1"/>
          </p:cNvSpPr>
          <p:nvPr>
            <p:ph type="title" idx="4294967295"/>
          </p:nvPr>
        </p:nvSpPr>
        <p:spPr/>
        <p:txBody>
          <a:bodyPr/>
          <a:lstStyle/>
          <a:p>
            <a:pPr eaLnBrk="1" hangingPunct="1"/>
            <a:r>
              <a:rPr lang="en-US" altLang="en-US" smtClean="0"/>
              <a:t>A financial institution</a:t>
            </a:r>
          </a:p>
        </p:txBody>
      </p:sp>
      <p:pic>
        <p:nvPicPr>
          <p:cNvPr id="124933" name="Picture 5"/>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573464" y="1676400"/>
            <a:ext cx="5043487" cy="4419600"/>
          </a:xfrm>
          <a:noFill/>
        </p:spPr>
      </p:pic>
    </p:spTree>
    <p:extLst>
      <p:ext uri="{BB962C8B-B14F-4D97-AF65-F5344CB8AC3E}">
        <p14:creationId xmlns:p14="http://schemas.microsoft.com/office/powerpoint/2010/main" val="41750833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en-US" smtClean="0"/>
              <a:t>From threats to policies</a:t>
            </a:r>
          </a:p>
        </p:txBody>
      </p:sp>
      <p:sp>
        <p:nvSpPr>
          <p:cNvPr id="125955" name="Content Placeholder 2"/>
          <p:cNvSpPr>
            <a:spLocks noGrp="1"/>
          </p:cNvSpPr>
          <p:nvPr>
            <p:ph idx="1"/>
          </p:nvPr>
        </p:nvSpPr>
        <p:spPr>
          <a:xfrm>
            <a:off x="2209800" y="1295400"/>
            <a:ext cx="7772400" cy="4800600"/>
          </a:xfrm>
        </p:spPr>
        <p:txBody>
          <a:bodyPr/>
          <a:lstStyle/>
          <a:p>
            <a:r>
              <a:rPr lang="en-US" altLang="en-US" smtClean="0"/>
              <a:t>A systematic way to identify system threats, and determining policies to stop and/or mitigate their effects</a:t>
            </a:r>
          </a:p>
          <a:p>
            <a:r>
              <a:rPr lang="en-US" altLang="en-US" smtClean="0"/>
              <a:t>Analysis of the flow of events in a use case or a group of use cases, in which each activity is analyzed to uncover related threats. This analysis should be performed for all the system uses cases</a:t>
            </a:r>
          </a:p>
          <a:p>
            <a:r>
              <a:rPr lang="en-US" altLang="en-US" smtClean="0"/>
              <a:t>Then we select appropriate security policies which can stop and/or mitigate the identified threats.</a:t>
            </a:r>
          </a:p>
          <a:p>
            <a:endParaRPr lang="en-US" altLang="en-US" smtClean="0"/>
          </a:p>
        </p:txBody>
      </p:sp>
    </p:spTree>
    <p:extLst>
      <p:ext uri="{BB962C8B-B14F-4D97-AF65-F5344CB8AC3E}">
        <p14:creationId xmlns:p14="http://schemas.microsoft.com/office/powerpoint/2010/main" val="4002385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9FD48656-9854-4127-B8CB-EB6B5A3AE3F3}"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2697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1D2C00BB-8CC7-4E00-AE08-76129629C340}" type="slidenum">
              <a:rPr lang="en-US" altLang="en-US" sz="1400" b="0" i="0">
                <a:latin typeface="Times New Roman" panose="02020603050405020304" pitchFamily="18" charset="0"/>
              </a:rPr>
              <a:pPr eaLnBrk="0" hangingPunct="0">
                <a:spcBef>
                  <a:spcPct val="0"/>
                </a:spcBef>
                <a:buFontTx/>
                <a:buNone/>
              </a:pPr>
              <a:t>47</a:t>
            </a:fld>
            <a:endParaRPr lang="en-US" altLang="en-US" sz="1400" b="0" i="0">
              <a:latin typeface="Times New Roman" panose="02020603050405020304" pitchFamily="18" charset="0"/>
            </a:endParaRPr>
          </a:p>
        </p:txBody>
      </p:sp>
      <p:pic>
        <p:nvPicPr>
          <p:cNvPr id="126980" name="Picture 5" descr="C:\Users\Ed\Documents\SecCourses2012\ActDiagWrong.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
            <a:ext cx="3009900" cy="647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7867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208F46D4-5CAF-4202-9C7B-7B9B2EDB4FB4}"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280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9743A3D3-F950-49D3-B24C-98F5856156F9}" type="slidenum">
              <a:rPr lang="en-US" altLang="en-US" sz="1400" b="0" i="0">
                <a:latin typeface="Times New Roman" panose="02020603050405020304" pitchFamily="18" charset="0"/>
              </a:rPr>
              <a:pPr eaLnBrk="0" hangingPunct="0">
                <a:spcBef>
                  <a:spcPct val="0"/>
                </a:spcBef>
                <a:buFontTx/>
                <a:buNone/>
              </a:pPr>
              <a:t>48</a:t>
            </a:fld>
            <a:endParaRPr lang="en-US" altLang="en-US" sz="1400" b="0" i="0">
              <a:latin typeface="Times New Roman" panose="02020603050405020304" pitchFamily="18" charset="0"/>
            </a:endParaRPr>
          </a:p>
        </p:txBody>
      </p:sp>
      <p:sp>
        <p:nvSpPr>
          <p:cNvPr id="128004" name="Rectangle 2"/>
          <p:cNvSpPr>
            <a:spLocks noGrp="1" noChangeArrowheads="1"/>
          </p:cNvSpPr>
          <p:nvPr>
            <p:ph type="title" idx="4294967295"/>
          </p:nvPr>
        </p:nvSpPr>
        <p:spPr/>
        <p:txBody>
          <a:bodyPr/>
          <a:lstStyle/>
          <a:p>
            <a:pPr eaLnBrk="1" hangingPunct="1"/>
            <a:r>
              <a:rPr lang="en-US" altLang="en-US" smtClean="0"/>
              <a:t>Threats for this use case</a:t>
            </a:r>
          </a:p>
        </p:txBody>
      </p:sp>
      <p:sp>
        <p:nvSpPr>
          <p:cNvPr id="128005" name="Rectangle 3"/>
          <p:cNvSpPr>
            <a:spLocks noGrp="1" noChangeArrowheads="1"/>
          </p:cNvSpPr>
          <p:nvPr>
            <p:ph type="body" idx="4294967295"/>
          </p:nvPr>
        </p:nvSpPr>
        <p:spPr/>
        <p:txBody>
          <a:bodyPr/>
          <a:lstStyle/>
          <a:p>
            <a:pPr eaLnBrk="1" hangingPunct="1">
              <a:lnSpc>
                <a:spcPct val="80000"/>
              </a:lnSpc>
            </a:pPr>
            <a:r>
              <a:rPr lang="en-US" altLang="en-US" sz="2000"/>
              <a:t>Use Cases 1 and 2: Customer is an impostor. Possible confidentiality and integrity violations.</a:t>
            </a:r>
          </a:p>
          <a:p>
            <a:pPr eaLnBrk="1" hangingPunct="1">
              <a:lnSpc>
                <a:spcPct val="80000"/>
              </a:lnSpc>
              <a:buFontTx/>
              <a:buNone/>
            </a:pPr>
            <a:r>
              <a:rPr lang="en-US" altLang="en-US" sz="2000"/>
              <a:t>     Manager impersonation. Can capture customer information. Confidentiality attack.</a:t>
            </a:r>
          </a:p>
          <a:p>
            <a:pPr eaLnBrk="1" hangingPunct="1">
              <a:lnSpc>
                <a:spcPct val="80000"/>
              </a:lnSpc>
            </a:pPr>
            <a:r>
              <a:rPr lang="en-US" altLang="en-US" sz="2000"/>
              <a:t>Use Cases 3 and 4. Broker impersonation. Possible confidentiality violation.</a:t>
            </a:r>
          </a:p>
          <a:p>
            <a:pPr eaLnBrk="1" hangingPunct="1">
              <a:lnSpc>
                <a:spcPct val="80000"/>
              </a:lnSpc>
              <a:buFontTx/>
              <a:buNone/>
            </a:pPr>
            <a:r>
              <a:rPr lang="en-US" altLang="en-US" sz="2000"/>
              <a:t>    Customer can deny giving a trade order. Repudiation. Customer impersonation. Confidentiality or integrity attacks.</a:t>
            </a:r>
          </a:p>
          <a:p>
            <a:pPr eaLnBrk="1" hangingPunct="1">
              <a:lnSpc>
                <a:spcPct val="80000"/>
              </a:lnSpc>
              <a:buFontTx/>
              <a:buNone/>
            </a:pPr>
            <a:r>
              <a:rPr lang="en-US" altLang="en-US" sz="2000"/>
              <a:t>    Stockbroker embezzling customer’s money. </a:t>
            </a:r>
          </a:p>
          <a:p>
            <a:pPr eaLnBrk="1" hangingPunct="1">
              <a:lnSpc>
                <a:spcPct val="80000"/>
              </a:lnSpc>
            </a:pPr>
            <a:r>
              <a:rPr lang="en-US" altLang="en-US" sz="2000"/>
              <a:t>Use Case 5. Impersonation of auditor. Confidentiality violation.</a:t>
            </a:r>
          </a:p>
        </p:txBody>
      </p:sp>
    </p:spTree>
    <p:extLst>
      <p:ext uri="{BB962C8B-B14F-4D97-AF65-F5344CB8AC3E}">
        <p14:creationId xmlns:p14="http://schemas.microsoft.com/office/powerpoint/2010/main" val="39316786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C916CC54-1836-4F6C-A571-C2B02F713F6B}"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2902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0165E9B9-F95E-45B6-AF4E-704854DB2FC1}" type="slidenum">
              <a:rPr lang="en-US" altLang="en-US" sz="1400" b="0" i="0">
                <a:latin typeface="Times New Roman" panose="02020603050405020304" pitchFamily="18" charset="0"/>
              </a:rPr>
              <a:pPr eaLnBrk="0" hangingPunct="0">
                <a:spcBef>
                  <a:spcPct val="0"/>
                </a:spcBef>
                <a:buFontTx/>
                <a:buNone/>
              </a:pPr>
              <a:t>49</a:t>
            </a:fld>
            <a:endParaRPr lang="en-US" altLang="en-US" sz="1400" b="0" i="0">
              <a:latin typeface="Times New Roman" panose="02020603050405020304" pitchFamily="18" charset="0"/>
            </a:endParaRPr>
          </a:p>
        </p:txBody>
      </p:sp>
      <p:pic>
        <p:nvPicPr>
          <p:cNvPr id="129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4901" y="0"/>
            <a:ext cx="49006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8527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6137"/>
            <a:ext cx="8229600" cy="1143000"/>
          </a:xfrm>
        </p:spPr>
        <p:txBody>
          <a:bodyPr>
            <a:noAutofit/>
          </a:bodyPr>
          <a:lstStyle/>
          <a:p>
            <a:pPr lvl="0"/>
            <a:r>
              <a:rPr lang="en-US" sz="3200" dirty="0"/>
              <a:t>Q2</a:t>
            </a:r>
          </a:p>
        </p:txBody>
      </p:sp>
      <p:sp>
        <p:nvSpPr>
          <p:cNvPr id="3" name="Content Placeholder 2"/>
          <p:cNvSpPr>
            <a:spLocks noGrp="1"/>
          </p:cNvSpPr>
          <p:nvPr>
            <p:ph idx="1"/>
          </p:nvPr>
        </p:nvSpPr>
        <p:spPr/>
        <p:txBody>
          <a:bodyPr/>
          <a:lstStyle/>
          <a:p>
            <a:r>
              <a:rPr lang="en-US" dirty="0" smtClean="0"/>
              <a:t>A </a:t>
            </a:r>
            <a:r>
              <a:rPr lang="en-US" dirty="0"/>
              <a:t>computer system doesn’t perform authentication. However, it performs Authorization (assume it works properly). What kinds of general security attacks are possible here? Consider also the effect of having or not having logging. By general, we mean not tied to some implementation.</a:t>
            </a:r>
            <a:br>
              <a:rPr lang="en-US" dirty="0"/>
            </a:br>
            <a:endParaRPr lang="en-US" dirty="0"/>
          </a:p>
        </p:txBody>
      </p:sp>
    </p:spTree>
    <p:extLst>
      <p:ext uri="{BB962C8B-B14F-4D97-AF65-F5344CB8AC3E}">
        <p14:creationId xmlns:p14="http://schemas.microsoft.com/office/powerpoint/2010/main" val="23415911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D6FB8BB4-FA18-45C6-BD3E-6120379500B8}"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30051"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86C017A6-1F63-457D-8EC5-9A592BE6B915}" type="slidenum">
              <a:rPr lang="en-US" altLang="en-US" sz="1400" b="0" i="0">
                <a:latin typeface="Times New Roman" panose="02020603050405020304" pitchFamily="18" charset="0"/>
              </a:rPr>
              <a:pPr eaLnBrk="0" hangingPunct="0">
                <a:spcBef>
                  <a:spcPct val="0"/>
                </a:spcBef>
                <a:buFontTx/>
                <a:buNone/>
              </a:pPr>
              <a:t>50</a:t>
            </a:fld>
            <a:endParaRPr lang="en-US" altLang="en-US" sz="1400" b="0" i="0">
              <a:latin typeface="Times New Roman" panose="02020603050405020304" pitchFamily="18" charset="0"/>
            </a:endParaRPr>
          </a:p>
        </p:txBody>
      </p:sp>
      <p:sp>
        <p:nvSpPr>
          <p:cNvPr id="130052" name="Rectangle 4"/>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600">
                <a:solidFill>
                  <a:schemeClr val="tx2"/>
                </a:solidFill>
                <a:latin typeface="Times New Roman" panose="02020603050405020304" pitchFamily="18" charset="0"/>
              </a:rPr>
              <a:t>Threats</a:t>
            </a:r>
          </a:p>
        </p:txBody>
      </p:sp>
      <p:sp>
        <p:nvSpPr>
          <p:cNvPr id="130053" name="Rectangle 5"/>
          <p:cNvSpPr>
            <a:spLocks noChangeArrowheads="1"/>
          </p:cNvSpPr>
          <p:nvPr/>
        </p:nvSpPr>
        <p:spPr bwMode="auto">
          <a:xfrm>
            <a:off x="2209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80000"/>
              </a:lnSpc>
            </a:pPr>
            <a:r>
              <a:rPr lang="en-US" altLang="en-US" sz="2000">
                <a:latin typeface="Times New Roman" panose="02020603050405020304" pitchFamily="18" charset="0"/>
              </a:rPr>
              <a:t>T1.The customer is an impostor and opens an account in the name of another person</a:t>
            </a:r>
          </a:p>
          <a:p>
            <a:pPr>
              <a:lnSpc>
                <a:spcPct val="80000"/>
              </a:lnSpc>
            </a:pPr>
            <a:r>
              <a:rPr lang="en-US" altLang="en-US" sz="2000">
                <a:latin typeface="Times New Roman" panose="02020603050405020304" pitchFamily="18" charset="0"/>
              </a:rPr>
              <a:t>T2.The customer provides false information and opens an spurious account</a:t>
            </a:r>
          </a:p>
          <a:p>
            <a:pPr>
              <a:lnSpc>
                <a:spcPct val="80000"/>
              </a:lnSpc>
            </a:pPr>
            <a:r>
              <a:rPr lang="en-US" altLang="en-US" sz="2000">
                <a:latin typeface="Times New Roman" panose="02020603050405020304" pitchFamily="18" charset="0"/>
              </a:rPr>
              <a:t>T3.The manager is an impostor and collects data illegally</a:t>
            </a:r>
          </a:p>
          <a:p>
            <a:pPr>
              <a:lnSpc>
                <a:spcPct val="80000"/>
              </a:lnSpc>
            </a:pPr>
            <a:r>
              <a:rPr lang="en-US" altLang="en-US" sz="2000">
                <a:latin typeface="Times New Roman" panose="02020603050405020304" pitchFamily="18" charset="0"/>
              </a:rPr>
              <a:t>T4.The manager collects customer information to  use illegally</a:t>
            </a:r>
          </a:p>
          <a:p>
            <a:pPr>
              <a:lnSpc>
                <a:spcPct val="80000"/>
              </a:lnSpc>
            </a:pPr>
            <a:r>
              <a:rPr lang="en-US" altLang="en-US" sz="2000">
                <a:latin typeface="Times New Roman" panose="02020603050405020304" pitchFamily="18" charset="0"/>
              </a:rPr>
              <a:t>T5.The manager creates a spurious account with the customer’s information</a:t>
            </a:r>
          </a:p>
          <a:p>
            <a:pPr>
              <a:lnSpc>
                <a:spcPct val="80000"/>
              </a:lnSpc>
            </a:pPr>
            <a:r>
              <a:rPr lang="en-US" altLang="en-US" sz="2000">
                <a:latin typeface="Times New Roman" panose="02020603050405020304" pitchFamily="18" charset="0"/>
              </a:rPr>
              <a:t>T6.The manager creates a spurious authorization card to access the account</a:t>
            </a:r>
          </a:p>
          <a:p>
            <a:pPr>
              <a:lnSpc>
                <a:spcPct val="80000"/>
              </a:lnSpc>
            </a:pPr>
            <a:r>
              <a:rPr lang="en-US" altLang="en-US" sz="2000">
                <a:latin typeface="Times New Roman" panose="02020603050405020304" pitchFamily="18" charset="0"/>
              </a:rPr>
              <a:t>T7.An attacker tries to prevent the customers to access their accounts</a:t>
            </a:r>
          </a:p>
          <a:p>
            <a:pPr>
              <a:lnSpc>
                <a:spcPct val="80000"/>
              </a:lnSpc>
            </a:pPr>
            <a:r>
              <a:rPr lang="en-US" altLang="en-US" sz="2000">
                <a:latin typeface="Times New Roman" panose="02020603050405020304" pitchFamily="18" charset="0"/>
              </a:rPr>
              <a:t>T8.An attacker tries to move money from an account to her own account</a:t>
            </a:r>
          </a:p>
        </p:txBody>
      </p:sp>
    </p:spTree>
    <p:extLst>
      <p:ext uri="{BB962C8B-B14F-4D97-AF65-F5344CB8AC3E}">
        <p14:creationId xmlns:p14="http://schemas.microsoft.com/office/powerpoint/2010/main" val="38687818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E75D9520-CC0D-4DA7-94FF-97427DF784D0}"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31075"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B3D591BC-0D5E-4982-A0EB-2514A9B57BAC}" type="slidenum">
              <a:rPr lang="en-US" altLang="en-US" sz="1400" b="0" i="0">
                <a:latin typeface="Times New Roman" panose="02020603050405020304" pitchFamily="18" charset="0"/>
              </a:rPr>
              <a:pPr eaLnBrk="0" hangingPunct="0">
                <a:spcBef>
                  <a:spcPct val="0"/>
                </a:spcBef>
                <a:buFontTx/>
                <a:buNone/>
              </a:pPr>
              <a:t>51</a:t>
            </a:fld>
            <a:endParaRPr lang="en-US" altLang="en-US" sz="1400" b="0" i="0">
              <a:latin typeface="Times New Roman" panose="02020603050405020304" pitchFamily="18" charset="0"/>
            </a:endParaRPr>
          </a:p>
        </p:txBody>
      </p:sp>
      <p:sp>
        <p:nvSpPr>
          <p:cNvPr id="131076" name="Rectangle 4"/>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200">
                <a:solidFill>
                  <a:schemeClr val="tx2"/>
                </a:solidFill>
                <a:latin typeface="Times New Roman" panose="02020603050405020304" pitchFamily="18" charset="0"/>
              </a:rPr>
              <a:t>Use case analysis leads to policies</a:t>
            </a:r>
          </a:p>
        </p:txBody>
      </p:sp>
      <p:sp>
        <p:nvSpPr>
          <p:cNvPr id="131077" name="Rectangle 5"/>
          <p:cNvSpPr>
            <a:spLocks noChangeArrowheads="1"/>
          </p:cNvSpPr>
          <p:nvPr/>
        </p:nvSpPr>
        <p:spPr bwMode="auto">
          <a:xfrm>
            <a:off x="2209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80000"/>
              </a:lnSpc>
            </a:pPr>
            <a:r>
              <a:rPr lang="en-US" altLang="en-US" sz="2000">
                <a:latin typeface="Times New Roman" panose="02020603050405020304" pitchFamily="18" charset="0"/>
              </a:rPr>
              <a:t>T1. T3. Mutual authentication. Every interaction across system nodes is authenticated.</a:t>
            </a:r>
          </a:p>
          <a:p>
            <a:pPr>
              <a:lnSpc>
                <a:spcPct val="80000"/>
              </a:lnSpc>
            </a:pPr>
            <a:r>
              <a:rPr lang="en-US" altLang="en-US" sz="2000">
                <a:latin typeface="Times New Roman" panose="02020603050405020304" pitchFamily="18" charset="0"/>
              </a:rPr>
              <a:t>T2. Verify source of information.</a:t>
            </a:r>
          </a:p>
          <a:p>
            <a:pPr>
              <a:lnSpc>
                <a:spcPct val="80000"/>
              </a:lnSpc>
            </a:pPr>
            <a:r>
              <a:rPr lang="en-US" altLang="en-US" sz="2000">
                <a:latin typeface="Times New Roman" panose="02020603050405020304" pitchFamily="18" charset="0"/>
              </a:rPr>
              <a:t>T4. Logging. Since the manager is using his legitimate rights we can only log his actions for auditing at a later time.</a:t>
            </a:r>
          </a:p>
          <a:p>
            <a:pPr>
              <a:lnSpc>
                <a:spcPct val="80000"/>
              </a:lnSpc>
            </a:pPr>
            <a:r>
              <a:rPr lang="en-US" altLang="en-US" sz="2000">
                <a:latin typeface="Times New Roman" panose="02020603050405020304" pitchFamily="18" charset="0"/>
              </a:rPr>
              <a:t>T5. T6. Separation of administration from use of data. For example, a manager can create accounts but should have no rights to withdraw or deposit in the account.  </a:t>
            </a:r>
          </a:p>
          <a:p>
            <a:pPr>
              <a:lnSpc>
                <a:spcPct val="80000"/>
              </a:lnSpc>
            </a:pPr>
            <a:r>
              <a:rPr lang="en-US" altLang="en-US" sz="2000">
                <a:latin typeface="Times New Roman" panose="02020603050405020304" pitchFamily="18" charset="0"/>
              </a:rPr>
              <a:t>T7. Protection against denial of service. We need some redundancy in the system to increase its availability.</a:t>
            </a:r>
          </a:p>
          <a:p>
            <a:pPr>
              <a:lnSpc>
                <a:spcPct val="80000"/>
              </a:lnSpc>
            </a:pPr>
            <a:r>
              <a:rPr lang="en-US" altLang="en-US" sz="2000">
                <a:latin typeface="Times New Roman" panose="02020603050405020304" pitchFamily="18" charset="0"/>
              </a:rPr>
              <a:t>T8. Authorization. If the user is not explicitly authorized he should not be able to move money from any account. </a:t>
            </a:r>
          </a:p>
          <a:p>
            <a:pPr>
              <a:lnSpc>
                <a:spcPct val="80000"/>
              </a:lnSpc>
            </a:pPr>
            <a:endParaRPr lang="en-US" altLang="en-US" sz="2000">
              <a:latin typeface="Times New Roman" panose="02020603050405020304" pitchFamily="18" charset="0"/>
            </a:endParaRPr>
          </a:p>
          <a:p>
            <a:pPr>
              <a:lnSpc>
                <a:spcPct val="80000"/>
              </a:lnSpc>
              <a:buFontTx/>
              <a:buNone/>
            </a:pPr>
            <a:r>
              <a:rPr lang="en-US" altLang="en-US" sz="2000">
                <a:latin typeface="Times New Roman" panose="02020603050405020304" pitchFamily="18" charset="0"/>
              </a:rPr>
              <a:t>Policies can be realized with patterns</a:t>
            </a:r>
          </a:p>
        </p:txBody>
      </p:sp>
    </p:spTree>
    <p:extLst>
      <p:ext uri="{BB962C8B-B14F-4D97-AF65-F5344CB8AC3E}">
        <p14:creationId xmlns:p14="http://schemas.microsoft.com/office/powerpoint/2010/main" val="10990103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pPr eaLnBrk="1" hangingPunct="1"/>
            <a:r>
              <a:rPr lang="en-US" altLang="en-US" smtClean="0"/>
              <a:t>Systematic mapping of threats to policies</a:t>
            </a:r>
          </a:p>
        </p:txBody>
      </p:sp>
      <p:graphicFrame>
        <p:nvGraphicFramePr>
          <p:cNvPr id="132099" name="Object 3"/>
          <p:cNvGraphicFramePr>
            <a:graphicFrameLocks noChangeAspect="1"/>
          </p:cNvGraphicFramePr>
          <p:nvPr/>
        </p:nvGraphicFramePr>
        <p:xfrm>
          <a:off x="2366964" y="1404939"/>
          <a:ext cx="7458075" cy="4048125"/>
        </p:xfrm>
        <a:graphic>
          <a:graphicData uri="http://schemas.openxmlformats.org/presentationml/2006/ole">
            <mc:AlternateContent xmlns:mc="http://schemas.openxmlformats.org/markup-compatibility/2006">
              <mc:Choice xmlns:v="urn:schemas-microsoft-com:vml" Requires="v">
                <p:oleObj spid="_x0000_s1122" name="Document" r:id="rId3" imgW="9954000" imgH="5393520" progId="Word.Document.12">
                  <p:embed/>
                </p:oleObj>
              </mc:Choice>
              <mc:Fallback>
                <p:oleObj name="Document" r:id="rId3" imgW="9954000" imgH="5393520"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964" y="1404939"/>
                        <a:ext cx="7458075"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61012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22" name="Object 2"/>
          <p:cNvGraphicFramePr>
            <a:graphicFrameLocks noChangeAspect="1"/>
          </p:cNvGraphicFramePr>
          <p:nvPr>
            <p:extLst>
              <p:ext uri="{D42A27DB-BD31-4B8C-83A1-F6EECF244321}">
                <p14:modId xmlns:p14="http://schemas.microsoft.com/office/powerpoint/2010/main" val="3479253989"/>
              </p:ext>
            </p:extLst>
          </p:nvPr>
        </p:nvGraphicFramePr>
        <p:xfrm>
          <a:off x="2404872" y="1624584"/>
          <a:ext cx="6190488" cy="4130040"/>
        </p:xfrm>
        <a:graphic>
          <a:graphicData uri="http://schemas.openxmlformats.org/presentationml/2006/ole">
            <mc:AlternateContent xmlns:mc="http://schemas.openxmlformats.org/markup-compatibility/2006">
              <mc:Choice xmlns:v="urn:schemas-microsoft-com:vml" Requires="v">
                <p:oleObj spid="_x0000_s2146" name="Document" r:id="rId3" imgW="5588572" imgH="3084215" progId="Word.Document.12">
                  <p:embed/>
                </p:oleObj>
              </mc:Choice>
              <mc:Fallback>
                <p:oleObj name="Document" r:id="rId3" imgW="5588572" imgH="3084215"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4872" y="1624584"/>
                        <a:ext cx="6190488" cy="4130040"/>
                      </a:xfrm>
                      <a:prstGeom prst="rect">
                        <a:avLst/>
                      </a:prstGeom>
                      <a:noFill/>
                      <a:ln>
                        <a:noFill/>
                      </a:ln>
                      <a:effectLst/>
                      <a:extLst/>
                    </p:spPr>
                  </p:pic>
                </p:oleObj>
              </mc:Fallback>
            </mc:AlternateContent>
          </a:graphicData>
        </a:graphic>
      </p:graphicFrame>
      <p:sp>
        <p:nvSpPr>
          <p:cNvPr id="133123" name="Title 2"/>
          <p:cNvSpPr>
            <a:spLocks noGrp="1"/>
          </p:cNvSpPr>
          <p:nvPr>
            <p:ph type="title"/>
          </p:nvPr>
        </p:nvSpPr>
        <p:spPr/>
        <p:txBody>
          <a:bodyPr/>
          <a:lstStyle/>
          <a:p>
            <a:pPr eaLnBrk="1" hangingPunct="1"/>
            <a:r>
              <a:rPr lang="en-US" altLang="en-US" smtClean="0"/>
              <a:t>Threat enumeration</a:t>
            </a:r>
          </a:p>
        </p:txBody>
      </p:sp>
    </p:spTree>
    <p:extLst>
      <p:ext uri="{BB962C8B-B14F-4D97-AF65-F5344CB8AC3E}">
        <p14:creationId xmlns:p14="http://schemas.microsoft.com/office/powerpoint/2010/main" val="32787647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Authorization and Logging </a:t>
            </a:r>
            <a:endParaRPr lang="en-US" dirty="0"/>
          </a:p>
        </p:txBody>
      </p:sp>
      <p:sp>
        <p:nvSpPr>
          <p:cNvPr id="3" name="Content Placeholder 2"/>
          <p:cNvSpPr>
            <a:spLocks noGrp="1"/>
          </p:cNvSpPr>
          <p:nvPr>
            <p:ph idx="1"/>
          </p:nvPr>
        </p:nvSpPr>
        <p:spPr/>
        <p:txBody>
          <a:bodyPr/>
          <a:lstStyle/>
          <a:p>
            <a:r>
              <a:rPr lang="en-US" dirty="0" smtClean="0"/>
              <a:t>After a user is recognized as a legitimate user she is admitted to the system.</a:t>
            </a:r>
          </a:p>
          <a:p>
            <a:r>
              <a:rPr lang="en-US" dirty="0" smtClean="0"/>
              <a:t>For the user to access specific resources (memory, files, I/O devices) or data items she needs authorization rights. </a:t>
            </a:r>
          </a:p>
          <a:p>
            <a:r>
              <a:rPr lang="en-US" dirty="0" smtClean="0"/>
              <a:t>For every access (read or writes) to data a Logging system records the data item accessed, the time, the type of access, and the user who performed the access. </a:t>
            </a:r>
          </a:p>
          <a:p>
            <a:r>
              <a:rPr lang="en-US" dirty="0" smtClean="0"/>
              <a:t>The log can be audited later to check the proper use of the data. </a:t>
            </a:r>
            <a:endParaRPr lang="en-US" dirty="0"/>
          </a:p>
        </p:txBody>
      </p:sp>
    </p:spTree>
    <p:extLst>
      <p:ext uri="{BB962C8B-B14F-4D97-AF65-F5344CB8AC3E}">
        <p14:creationId xmlns:p14="http://schemas.microsoft.com/office/powerpoint/2010/main" val="1670063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Threat/Misuse patterns</a:t>
            </a:r>
            <a:endParaRPr lang="en-US" dirty="0"/>
          </a:p>
        </p:txBody>
      </p:sp>
      <p:sp>
        <p:nvSpPr>
          <p:cNvPr id="3" name="Content Placeholder 2"/>
          <p:cNvSpPr>
            <a:spLocks noGrp="1"/>
          </p:cNvSpPr>
          <p:nvPr>
            <p:ph idx="1"/>
          </p:nvPr>
        </p:nvSpPr>
        <p:spPr/>
        <p:txBody>
          <a:bodyPr>
            <a:normAutofit/>
          </a:bodyPr>
          <a:lstStyle/>
          <a:p>
            <a:r>
              <a:rPr lang="en-US" dirty="0" smtClean="0"/>
              <a:t>Describe threats and misuses from the point of view of the attacker. </a:t>
            </a:r>
          </a:p>
          <a:p>
            <a:r>
              <a:rPr lang="en-US" dirty="0" smtClean="0"/>
              <a:t>We will use sequence diagrams (and more) to describe how an attacker performs a misuse, they describe attack scenarios</a:t>
            </a:r>
          </a:p>
          <a:p>
            <a:r>
              <a:rPr lang="en-US" dirty="0" smtClean="0"/>
              <a:t>The pattern tries to show how the attacker works (modus operandi) so we can apply defenses to stop it</a:t>
            </a:r>
          </a:p>
          <a:p>
            <a:r>
              <a:rPr lang="en-US" dirty="0" smtClean="0"/>
              <a:t>The objects in the sequence diagram represent architectural units of the target system</a:t>
            </a:r>
            <a:endParaRPr lang="en-US" dirty="0"/>
          </a:p>
        </p:txBody>
      </p:sp>
    </p:spTree>
    <p:extLst>
      <p:ext uri="{BB962C8B-B14F-4D97-AF65-F5344CB8AC3E}">
        <p14:creationId xmlns:p14="http://schemas.microsoft.com/office/powerpoint/2010/main" val="42655221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71E6A372-D87E-4355-B332-D8AA933AEDA3}"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341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3CBB4619-1520-4691-A485-0E49D1CCF354}" type="slidenum">
              <a:rPr lang="en-US" altLang="en-US" sz="1400" b="0" i="0">
                <a:latin typeface="Times New Roman" panose="02020603050405020304" pitchFamily="18" charset="0"/>
              </a:rPr>
              <a:pPr eaLnBrk="0" hangingPunct="0">
                <a:spcBef>
                  <a:spcPct val="0"/>
                </a:spcBef>
                <a:buFontTx/>
                <a:buNone/>
              </a:pPr>
              <a:t>56</a:t>
            </a:fld>
            <a:endParaRPr lang="en-US" altLang="en-US" sz="1400" b="0" i="0">
              <a:latin typeface="Times New Roman" panose="02020603050405020304" pitchFamily="18" charset="0"/>
            </a:endParaRPr>
          </a:p>
        </p:txBody>
      </p:sp>
      <p:sp>
        <p:nvSpPr>
          <p:cNvPr id="134148" name="Rectangle 2050"/>
          <p:cNvSpPr>
            <a:spLocks noGrp="1" noChangeArrowheads="1"/>
          </p:cNvSpPr>
          <p:nvPr>
            <p:ph type="title" idx="4294967295"/>
          </p:nvPr>
        </p:nvSpPr>
        <p:spPr/>
        <p:txBody>
          <a:bodyPr/>
          <a:lstStyle/>
          <a:p>
            <a:pPr eaLnBrk="1" hangingPunct="1"/>
            <a:r>
              <a:rPr lang="en-US" altLang="en-US" smtClean="0">
                <a:solidFill>
                  <a:schemeClr val="accent2"/>
                </a:solidFill>
                <a:latin typeface="Script" pitchFamily="66"/>
              </a:rPr>
              <a:t>Security models</a:t>
            </a:r>
            <a:endParaRPr lang="en-US" altLang="en-US" smtClean="0">
              <a:solidFill>
                <a:schemeClr val="accent2"/>
              </a:solidFill>
            </a:endParaRPr>
          </a:p>
        </p:txBody>
      </p:sp>
      <p:sp>
        <p:nvSpPr>
          <p:cNvPr id="134149" name="Rectangle 2051"/>
          <p:cNvSpPr>
            <a:spLocks noGrp="1" noChangeArrowheads="1"/>
          </p:cNvSpPr>
          <p:nvPr>
            <p:ph type="body" idx="4294967295"/>
          </p:nvPr>
        </p:nvSpPr>
        <p:spPr/>
        <p:txBody>
          <a:bodyPr/>
          <a:lstStyle/>
          <a:p>
            <a:pPr eaLnBrk="1" hangingPunct="1"/>
            <a:r>
              <a:rPr lang="en-US" altLang="en-US" smtClean="0"/>
              <a:t>Classification</a:t>
            </a:r>
          </a:p>
          <a:p>
            <a:pPr eaLnBrk="1" hangingPunct="1"/>
            <a:r>
              <a:rPr lang="en-US" altLang="en-US" smtClean="0"/>
              <a:t>Access matrix </a:t>
            </a:r>
          </a:p>
          <a:p>
            <a:pPr eaLnBrk="1" hangingPunct="1"/>
            <a:r>
              <a:rPr lang="en-US" altLang="en-US" smtClean="0"/>
              <a:t>Role-Based Access Control</a:t>
            </a:r>
          </a:p>
          <a:p>
            <a:pPr eaLnBrk="1" hangingPunct="1"/>
            <a:r>
              <a:rPr lang="en-US" altLang="en-US" smtClean="0"/>
              <a:t>Multilevel security </a:t>
            </a:r>
          </a:p>
        </p:txBody>
      </p:sp>
    </p:spTree>
    <p:extLst>
      <p:ext uri="{BB962C8B-B14F-4D97-AF65-F5344CB8AC3E}">
        <p14:creationId xmlns:p14="http://schemas.microsoft.com/office/powerpoint/2010/main" val="28399248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smtClean="0"/>
              <a:t>Models</a:t>
            </a:r>
          </a:p>
        </p:txBody>
      </p:sp>
      <p:sp>
        <p:nvSpPr>
          <p:cNvPr id="135171" name="Content Placeholder 2"/>
          <p:cNvSpPr>
            <a:spLocks noGrp="1"/>
          </p:cNvSpPr>
          <p:nvPr>
            <p:ph idx="1"/>
          </p:nvPr>
        </p:nvSpPr>
        <p:spPr/>
        <p:txBody>
          <a:bodyPr/>
          <a:lstStyle/>
          <a:p>
            <a:r>
              <a:rPr lang="en-US" altLang="en-US" sz="1800"/>
              <a:t>Security models are a more precise and detailed expression of policies and are used as guidelines to build and evaluate systems. Usually they are described in formal or semi-formal way.</a:t>
            </a:r>
          </a:p>
          <a:p>
            <a:r>
              <a:rPr lang="en-US" altLang="en-US" sz="1800"/>
              <a:t>Models can be discretionary or mandatory. In a discretionary model, holders of rights can be allowed to transfer them at their discretion. In a mandatory model only designated roles are allowed to grant rights and users cannot transfer them</a:t>
            </a:r>
          </a:p>
          <a:p>
            <a:r>
              <a:rPr lang="en-US" altLang="en-US" sz="1800"/>
              <a:t>An orthogonal classification divides models into those based on the access matrix, Role-Based Access Control, and multilevel models.  The first two of these models control access while the last one attempts to control information flow.  Mandatory and discretionary models can be combined with the access matrix and the multilevel model. </a:t>
            </a:r>
          </a:p>
          <a:p>
            <a:endParaRPr lang="en-US" altLang="en-US" sz="1800"/>
          </a:p>
        </p:txBody>
      </p:sp>
    </p:spTree>
    <p:extLst>
      <p:ext uri="{BB962C8B-B14F-4D97-AF65-F5344CB8AC3E}">
        <p14:creationId xmlns:p14="http://schemas.microsoft.com/office/powerpoint/2010/main" val="17489080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E5E1D4C0-0159-47D6-ADF4-BCFF861633BE}"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361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A7BB7F9A-1EB5-473B-92C3-1F71A89CB945}" type="slidenum">
              <a:rPr lang="en-US" altLang="en-US" sz="1400" b="0" i="0">
                <a:latin typeface="Times New Roman" panose="02020603050405020304" pitchFamily="18" charset="0"/>
              </a:rPr>
              <a:pPr eaLnBrk="0" hangingPunct="0">
                <a:spcBef>
                  <a:spcPct val="0"/>
                </a:spcBef>
                <a:buFontTx/>
                <a:buNone/>
              </a:pPr>
              <a:t>58</a:t>
            </a:fld>
            <a:endParaRPr lang="en-US" altLang="en-US" sz="1400" b="0" i="0">
              <a:latin typeface="Times New Roman" panose="02020603050405020304" pitchFamily="18" charset="0"/>
            </a:endParaRPr>
          </a:p>
        </p:txBody>
      </p:sp>
      <p:sp>
        <p:nvSpPr>
          <p:cNvPr id="136196" name="Rectangle 2"/>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b="0" i="0" dirty="0">
                <a:solidFill>
                  <a:schemeClr val="tx2"/>
                </a:solidFill>
                <a:latin typeface="Times New Roman" panose="02020603050405020304" pitchFamily="18" charset="0"/>
              </a:rPr>
              <a:t>Classification of </a:t>
            </a:r>
            <a:r>
              <a:rPr lang="en-US" altLang="en-US" sz="4400" b="0" i="0" dirty="0" smtClean="0">
                <a:solidFill>
                  <a:schemeClr val="tx2"/>
                </a:solidFill>
                <a:latin typeface="Times New Roman" panose="02020603050405020304" pitchFamily="18" charset="0"/>
              </a:rPr>
              <a:t>authorization </a:t>
            </a:r>
            <a:r>
              <a:rPr lang="en-US" altLang="en-US" sz="4400" b="0" i="0" dirty="0">
                <a:solidFill>
                  <a:schemeClr val="tx2"/>
                </a:solidFill>
                <a:latin typeface="Times New Roman" panose="02020603050405020304" pitchFamily="18" charset="0"/>
              </a:rPr>
              <a:t>models </a:t>
            </a:r>
          </a:p>
        </p:txBody>
      </p:sp>
      <p:sp>
        <p:nvSpPr>
          <p:cNvPr id="136197" name="Rectangle 3"/>
          <p:cNvSpPr>
            <a:spLocks noChangeArrowheads="1"/>
          </p:cNvSpPr>
          <p:nvPr/>
        </p:nvSpPr>
        <p:spPr bwMode="auto">
          <a:xfrm>
            <a:off x="2209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sz="3200" b="0" i="0">
                <a:latin typeface="Times New Roman" panose="02020603050405020304" pitchFamily="18" charset="0"/>
              </a:rPr>
              <a:t>Multilevel --users and data are assigned security levels </a:t>
            </a:r>
          </a:p>
          <a:p>
            <a:r>
              <a:rPr lang="en-US" altLang="en-US" sz="3200" b="0" i="0">
                <a:latin typeface="Times New Roman" panose="02020603050405020304" pitchFamily="18" charset="0"/>
              </a:rPr>
              <a:t>Access matrix -- subject has specific type of access to data objects</a:t>
            </a:r>
          </a:p>
          <a:p>
            <a:r>
              <a:rPr lang="en-US" altLang="en-US" sz="3200" b="0" i="0">
                <a:latin typeface="Times New Roman" panose="02020603050405020304" pitchFamily="18" charset="0"/>
              </a:rPr>
              <a:t>Mandatory --access rules defined only by administrators</a:t>
            </a:r>
          </a:p>
          <a:p>
            <a:r>
              <a:rPr lang="en-US" altLang="en-US" sz="3200" b="0" i="0">
                <a:latin typeface="Times New Roman" panose="02020603050405020304" pitchFamily="18" charset="0"/>
              </a:rPr>
              <a:t>Discretionary -- users own data and can grant access to other users</a:t>
            </a:r>
          </a:p>
        </p:txBody>
      </p:sp>
    </p:spTree>
    <p:extLst>
      <p:ext uri="{BB962C8B-B14F-4D97-AF65-F5344CB8AC3E}">
        <p14:creationId xmlns:p14="http://schemas.microsoft.com/office/powerpoint/2010/main" val="28218668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324056EE-6955-4512-B0A3-EDD05CB5F825}"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372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0154710A-B532-45D2-B99B-BDF27B53AB9C}" type="slidenum">
              <a:rPr lang="en-US" altLang="en-US" sz="1400" b="0" i="0">
                <a:latin typeface="Times New Roman" panose="02020603050405020304" pitchFamily="18" charset="0"/>
              </a:rPr>
              <a:pPr eaLnBrk="0" hangingPunct="0">
                <a:spcBef>
                  <a:spcPct val="0"/>
                </a:spcBef>
                <a:buFontTx/>
                <a:buNone/>
              </a:pPr>
              <a:t>59</a:t>
            </a:fld>
            <a:endParaRPr lang="en-US" altLang="en-US" sz="1400" b="0" i="0">
              <a:latin typeface="Times New Roman" panose="02020603050405020304" pitchFamily="18" charset="0"/>
            </a:endParaRPr>
          </a:p>
        </p:txBody>
      </p:sp>
      <p:pic>
        <p:nvPicPr>
          <p:cNvPr id="13722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8213" y="841376"/>
            <a:ext cx="7778750" cy="517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88146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p:cNvSpPr>
            <a:spLocks noChangeArrowheads="1"/>
          </p:cNvSpPr>
          <p:nvPr/>
        </p:nvSpPr>
        <p:spPr bwMode="auto">
          <a:xfrm>
            <a:off x="1524000" y="0"/>
            <a:ext cx="91440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ctr">
              <a:spcBef>
                <a:spcPct val="20000"/>
              </a:spcBef>
              <a:defRPr sz="3200">
                <a:solidFill>
                  <a:schemeClr val="tx1"/>
                </a:solidFill>
                <a:latin typeface="Arial" panose="020B0604020202020204" pitchFamily="34" charset="0"/>
              </a:defRPr>
            </a:lvl1pPr>
            <a:lvl2pPr marL="742950" indent="-285750" algn="ctr">
              <a:spcBef>
                <a:spcPct val="20000"/>
              </a:spcBef>
              <a:defRPr sz="2800">
                <a:solidFill>
                  <a:schemeClr val="tx1"/>
                </a:solidFill>
                <a:latin typeface="Arial" panose="020B0604020202020204" pitchFamily="34" charset="0"/>
              </a:defRPr>
            </a:lvl2pPr>
            <a:lvl3pPr marL="1143000" indent="-228600" algn="ctr">
              <a:spcBef>
                <a:spcPct val="20000"/>
              </a:spcBef>
              <a:defRPr sz="2400">
                <a:solidFill>
                  <a:schemeClr val="tx1"/>
                </a:solidFill>
                <a:latin typeface="Arial" panose="020B0604020202020204" pitchFamily="34" charset="0"/>
              </a:defRPr>
            </a:lvl3pPr>
            <a:lvl4pPr marL="1600200" indent="-228600" algn="ctr">
              <a:spcBef>
                <a:spcPct val="20000"/>
              </a:spcBef>
              <a:defRPr sz="2000">
                <a:solidFill>
                  <a:schemeClr val="tx1"/>
                </a:solidFill>
                <a:latin typeface="Arial" panose="020B0604020202020204" pitchFamily="34" charset="0"/>
              </a:defRPr>
            </a:lvl4pPr>
            <a:lvl5pPr marL="2057400" indent="-228600" algn="ctr">
              <a:spcBef>
                <a:spcPct val="20000"/>
              </a:spcBef>
              <a:defRPr sz="2000">
                <a:solidFill>
                  <a:schemeClr val="tx1"/>
                </a:solidFill>
                <a:latin typeface="Arial" panose="020B0604020202020204" pitchFamily="34" charset="0"/>
              </a:defRPr>
            </a:lvl5pPr>
            <a:lvl6pPr marL="2514600" indent="-228600" algn="ctr" fontAlgn="base">
              <a:spcBef>
                <a:spcPct val="20000"/>
              </a:spcBef>
              <a:spcAft>
                <a:spcPct val="0"/>
              </a:spcAft>
              <a:defRPr sz="2000">
                <a:solidFill>
                  <a:schemeClr val="tx1"/>
                </a:solidFill>
                <a:latin typeface="Arial" panose="020B0604020202020204" pitchFamily="34" charset="0"/>
              </a:defRPr>
            </a:lvl6pPr>
            <a:lvl7pPr marL="2971800" indent="-228600" algn="ctr" fontAlgn="base">
              <a:spcBef>
                <a:spcPct val="20000"/>
              </a:spcBef>
              <a:spcAft>
                <a:spcPct val="0"/>
              </a:spcAft>
              <a:defRPr sz="2000">
                <a:solidFill>
                  <a:schemeClr val="tx1"/>
                </a:solidFill>
                <a:latin typeface="Arial" panose="020B0604020202020204" pitchFamily="34" charset="0"/>
              </a:defRPr>
            </a:lvl7pPr>
            <a:lvl8pPr marL="3429000" indent="-228600" algn="ctr" fontAlgn="base">
              <a:spcBef>
                <a:spcPct val="20000"/>
              </a:spcBef>
              <a:spcAft>
                <a:spcPct val="0"/>
              </a:spcAft>
              <a:defRPr sz="2000">
                <a:solidFill>
                  <a:schemeClr val="tx1"/>
                </a:solidFill>
                <a:latin typeface="Arial" panose="020B0604020202020204" pitchFamily="34" charset="0"/>
              </a:defRPr>
            </a:lvl8pPr>
            <a:lvl9pPr marL="3886200" indent="-228600" algn="ctr" fontAlgn="base">
              <a:spcBef>
                <a:spcPct val="20000"/>
              </a:spcBef>
              <a:spcAft>
                <a:spcPct val="0"/>
              </a:spcAft>
              <a:defRPr sz="2000">
                <a:solidFill>
                  <a:schemeClr val="tx1"/>
                </a:solidFill>
                <a:latin typeface="Arial" panose="020B0604020202020204" pitchFamily="34" charset="0"/>
              </a:defRPr>
            </a:lvl9pPr>
          </a:lstStyle>
          <a:p>
            <a:r>
              <a:rPr lang="en-US" altLang="en-US" sz="3600"/>
              <a:t>1.1 No Authentication but Authorization</a:t>
            </a:r>
          </a:p>
        </p:txBody>
      </p:sp>
      <p:sp>
        <p:nvSpPr>
          <p:cNvPr id="5125" name="Rectangle 5"/>
          <p:cNvSpPr>
            <a:spLocks noChangeArrowheads="1"/>
          </p:cNvSpPr>
          <p:nvPr/>
        </p:nvSpPr>
        <p:spPr bwMode="auto">
          <a:xfrm>
            <a:off x="4343400" y="1828800"/>
            <a:ext cx="2057400" cy="1676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6" name="Line 6"/>
          <p:cNvSpPr>
            <a:spLocks noChangeShapeType="1"/>
          </p:cNvSpPr>
          <p:nvPr/>
        </p:nvSpPr>
        <p:spPr bwMode="auto">
          <a:xfrm>
            <a:off x="3352800" y="1295400"/>
            <a:ext cx="0" cy="2895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7" name="Oval 7"/>
          <p:cNvSpPr>
            <a:spLocks noChangeArrowheads="1"/>
          </p:cNvSpPr>
          <p:nvPr/>
        </p:nvSpPr>
        <p:spPr bwMode="auto">
          <a:xfrm>
            <a:off x="2590800" y="1676400"/>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8" name="Oval 8"/>
          <p:cNvSpPr>
            <a:spLocks noChangeArrowheads="1"/>
          </p:cNvSpPr>
          <p:nvPr/>
        </p:nvSpPr>
        <p:spPr bwMode="auto">
          <a:xfrm>
            <a:off x="2590800" y="2819400"/>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9" name="Line 9"/>
          <p:cNvSpPr>
            <a:spLocks noChangeShapeType="1"/>
          </p:cNvSpPr>
          <p:nvPr/>
        </p:nvSpPr>
        <p:spPr bwMode="auto">
          <a:xfrm>
            <a:off x="2667000" y="19050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0" name="Line 10"/>
          <p:cNvSpPr>
            <a:spLocks noChangeShapeType="1"/>
          </p:cNvSpPr>
          <p:nvPr/>
        </p:nvSpPr>
        <p:spPr bwMode="auto">
          <a:xfrm flipH="1">
            <a:off x="2590800" y="1981200"/>
            <a:ext cx="76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1" name="Line 11"/>
          <p:cNvSpPr>
            <a:spLocks noChangeShapeType="1"/>
          </p:cNvSpPr>
          <p:nvPr/>
        </p:nvSpPr>
        <p:spPr bwMode="auto">
          <a:xfrm>
            <a:off x="2667000" y="2057400"/>
            <a:ext cx="1524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2" name="Line 12"/>
          <p:cNvSpPr>
            <a:spLocks noChangeShapeType="1"/>
          </p:cNvSpPr>
          <p:nvPr/>
        </p:nvSpPr>
        <p:spPr bwMode="auto">
          <a:xfrm>
            <a:off x="2438400" y="19812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3" name="Line 13"/>
          <p:cNvSpPr>
            <a:spLocks noChangeShapeType="1"/>
          </p:cNvSpPr>
          <p:nvPr/>
        </p:nvSpPr>
        <p:spPr bwMode="auto">
          <a:xfrm>
            <a:off x="2514600" y="31242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4" name="Line 14"/>
          <p:cNvSpPr>
            <a:spLocks noChangeShapeType="1"/>
          </p:cNvSpPr>
          <p:nvPr/>
        </p:nvSpPr>
        <p:spPr bwMode="auto">
          <a:xfrm flipH="1">
            <a:off x="2590800" y="3200400"/>
            <a:ext cx="762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5" name="Line 15"/>
          <p:cNvSpPr>
            <a:spLocks noChangeShapeType="1"/>
          </p:cNvSpPr>
          <p:nvPr/>
        </p:nvSpPr>
        <p:spPr bwMode="auto">
          <a:xfrm>
            <a:off x="2667000" y="3276600"/>
            <a:ext cx="15240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6" name="Line 16"/>
          <p:cNvSpPr>
            <a:spLocks noChangeShapeType="1"/>
          </p:cNvSpPr>
          <p:nvPr/>
        </p:nvSpPr>
        <p:spPr bwMode="auto">
          <a:xfrm>
            <a:off x="2667000" y="30480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7" name="Text Box 17"/>
          <p:cNvSpPr txBox="1">
            <a:spLocks noChangeArrowheads="1"/>
          </p:cNvSpPr>
          <p:nvPr/>
        </p:nvSpPr>
        <p:spPr bwMode="auto">
          <a:xfrm>
            <a:off x="2514600" y="1905001"/>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a:t>
            </a:r>
          </a:p>
        </p:txBody>
      </p:sp>
      <p:sp>
        <p:nvSpPr>
          <p:cNvPr id="5138" name="Text Box 18"/>
          <p:cNvSpPr txBox="1">
            <a:spLocks noChangeArrowheads="1"/>
          </p:cNvSpPr>
          <p:nvPr/>
        </p:nvSpPr>
        <p:spPr bwMode="auto">
          <a:xfrm>
            <a:off x="2514600" y="3048001"/>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a:t>
            </a:r>
          </a:p>
        </p:txBody>
      </p:sp>
      <p:sp>
        <p:nvSpPr>
          <p:cNvPr id="5139" name="Freeform 19"/>
          <p:cNvSpPr>
            <a:spLocks/>
          </p:cNvSpPr>
          <p:nvPr/>
        </p:nvSpPr>
        <p:spPr bwMode="auto">
          <a:xfrm>
            <a:off x="4473576" y="2066925"/>
            <a:ext cx="111125" cy="139700"/>
          </a:xfrm>
          <a:custGeom>
            <a:avLst/>
            <a:gdLst>
              <a:gd name="T0" fmla="*/ 70 w 70"/>
              <a:gd name="T1" fmla="*/ 0 h 88"/>
              <a:gd name="T2" fmla="*/ 8 w 70"/>
              <a:gd name="T3" fmla="*/ 88 h 88"/>
            </a:gdLst>
            <a:ahLst/>
            <a:cxnLst>
              <a:cxn ang="0">
                <a:pos x="T0" y="T1"/>
              </a:cxn>
              <a:cxn ang="0">
                <a:pos x="T2" y="T3"/>
              </a:cxn>
            </a:cxnLst>
            <a:rect l="0" t="0" r="r" b="b"/>
            <a:pathLst>
              <a:path w="70" h="88">
                <a:moveTo>
                  <a:pt x="70" y="0"/>
                </a:moveTo>
                <a:cubicBezTo>
                  <a:pt x="0" y="18"/>
                  <a:pt x="8" y="18"/>
                  <a:pt x="8" y="8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0" name="Freeform 20"/>
          <p:cNvSpPr>
            <a:spLocks/>
          </p:cNvSpPr>
          <p:nvPr/>
        </p:nvSpPr>
        <p:spPr bwMode="auto">
          <a:xfrm>
            <a:off x="4470401" y="2038350"/>
            <a:ext cx="354013" cy="560388"/>
          </a:xfrm>
          <a:custGeom>
            <a:avLst/>
            <a:gdLst>
              <a:gd name="T0" fmla="*/ 22 w 223"/>
              <a:gd name="T1" fmla="*/ 106 h 353"/>
              <a:gd name="T2" fmla="*/ 72 w 223"/>
              <a:gd name="T3" fmla="*/ 206 h 353"/>
              <a:gd name="T4" fmla="*/ 10 w 223"/>
              <a:gd name="T5" fmla="*/ 219 h 353"/>
              <a:gd name="T6" fmla="*/ 60 w 223"/>
              <a:gd name="T7" fmla="*/ 344 h 353"/>
              <a:gd name="T8" fmla="*/ 198 w 223"/>
              <a:gd name="T9" fmla="*/ 331 h 353"/>
              <a:gd name="T10" fmla="*/ 223 w 223"/>
              <a:gd name="T11" fmla="*/ 256 h 353"/>
              <a:gd name="T12" fmla="*/ 210 w 223"/>
              <a:gd name="T13" fmla="*/ 131 h 353"/>
              <a:gd name="T14" fmla="*/ 173 w 223"/>
              <a:gd name="T15" fmla="*/ 18 h 353"/>
              <a:gd name="T16" fmla="*/ 72 w 223"/>
              <a:gd name="T17" fmla="*/ 6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353">
                <a:moveTo>
                  <a:pt x="22" y="106"/>
                </a:moveTo>
                <a:cubicBezTo>
                  <a:pt x="36" y="146"/>
                  <a:pt x="59" y="166"/>
                  <a:pt x="72" y="206"/>
                </a:cubicBezTo>
                <a:cubicBezTo>
                  <a:pt x="51" y="210"/>
                  <a:pt x="23" y="202"/>
                  <a:pt x="10" y="219"/>
                </a:cubicBezTo>
                <a:cubicBezTo>
                  <a:pt x="0" y="231"/>
                  <a:pt x="53" y="325"/>
                  <a:pt x="60" y="344"/>
                </a:cubicBezTo>
                <a:cubicBezTo>
                  <a:pt x="106" y="340"/>
                  <a:pt x="157" y="353"/>
                  <a:pt x="198" y="331"/>
                </a:cubicBezTo>
                <a:cubicBezTo>
                  <a:pt x="221" y="318"/>
                  <a:pt x="223" y="256"/>
                  <a:pt x="223" y="256"/>
                </a:cubicBezTo>
                <a:cubicBezTo>
                  <a:pt x="203" y="198"/>
                  <a:pt x="195" y="194"/>
                  <a:pt x="210" y="131"/>
                </a:cubicBezTo>
                <a:cubicBezTo>
                  <a:pt x="205" y="115"/>
                  <a:pt x="181" y="26"/>
                  <a:pt x="173" y="18"/>
                </a:cubicBezTo>
                <a:cubicBezTo>
                  <a:pt x="155" y="0"/>
                  <a:pt x="86" y="6"/>
                  <a:pt x="72" y="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1" name="Text Box 21"/>
          <p:cNvSpPr txBox="1">
            <a:spLocks noChangeArrowheads="1"/>
          </p:cNvSpPr>
          <p:nvPr/>
        </p:nvSpPr>
        <p:spPr bwMode="auto">
          <a:xfrm>
            <a:off x="5105400" y="19812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Process</a:t>
            </a:r>
          </a:p>
        </p:txBody>
      </p:sp>
      <p:sp>
        <p:nvSpPr>
          <p:cNvPr id="5142" name="Line 22"/>
          <p:cNvSpPr>
            <a:spLocks noChangeShapeType="1"/>
          </p:cNvSpPr>
          <p:nvPr/>
        </p:nvSpPr>
        <p:spPr bwMode="auto">
          <a:xfrm flipH="1">
            <a:off x="4800600" y="21336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3" name="Text Box 23"/>
          <p:cNvSpPr txBox="1">
            <a:spLocks noChangeArrowheads="1"/>
          </p:cNvSpPr>
          <p:nvPr/>
        </p:nvSpPr>
        <p:spPr bwMode="auto">
          <a:xfrm>
            <a:off x="3505200" y="914401"/>
            <a:ext cx="2667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No authentication</a:t>
            </a:r>
          </a:p>
        </p:txBody>
      </p:sp>
      <p:sp>
        <p:nvSpPr>
          <p:cNvPr id="5144" name="Line 24"/>
          <p:cNvSpPr>
            <a:spLocks noChangeShapeType="1"/>
          </p:cNvSpPr>
          <p:nvPr/>
        </p:nvSpPr>
        <p:spPr bwMode="auto">
          <a:xfrm flipH="1">
            <a:off x="3352800" y="1219200"/>
            <a:ext cx="5334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5" name="Rectangle 25"/>
          <p:cNvSpPr>
            <a:spLocks noChangeArrowheads="1"/>
          </p:cNvSpPr>
          <p:nvPr/>
        </p:nvSpPr>
        <p:spPr bwMode="auto">
          <a:xfrm>
            <a:off x="4419600" y="3886200"/>
            <a:ext cx="3810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6" name="Text Box 26"/>
          <p:cNvSpPr txBox="1">
            <a:spLocks noChangeArrowheads="1"/>
          </p:cNvSpPr>
          <p:nvPr/>
        </p:nvSpPr>
        <p:spPr bwMode="auto">
          <a:xfrm>
            <a:off x="4267200" y="4191001"/>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Printer</a:t>
            </a:r>
          </a:p>
        </p:txBody>
      </p:sp>
      <p:sp>
        <p:nvSpPr>
          <p:cNvPr id="5147" name="AutoShape 27"/>
          <p:cNvSpPr>
            <a:spLocks noChangeArrowheads="1"/>
          </p:cNvSpPr>
          <p:nvPr/>
        </p:nvSpPr>
        <p:spPr bwMode="auto">
          <a:xfrm>
            <a:off x="5867400" y="3962400"/>
            <a:ext cx="381000" cy="381000"/>
          </a:xfrm>
          <a:prstGeom prst="can">
            <a:avLst>
              <a:gd name="adj" fmla="val 250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8" name="Text Box 28"/>
          <p:cNvSpPr txBox="1">
            <a:spLocks noChangeArrowheads="1"/>
          </p:cNvSpPr>
          <p:nvPr/>
        </p:nvSpPr>
        <p:spPr bwMode="auto">
          <a:xfrm>
            <a:off x="5791200" y="4343401"/>
            <a:ext cx="1600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Memory</a:t>
            </a:r>
          </a:p>
        </p:txBody>
      </p:sp>
      <p:sp>
        <p:nvSpPr>
          <p:cNvPr id="5149" name="Freeform 29"/>
          <p:cNvSpPr>
            <a:spLocks/>
          </p:cNvSpPr>
          <p:nvPr/>
        </p:nvSpPr>
        <p:spPr bwMode="auto">
          <a:xfrm>
            <a:off x="4606926" y="3538538"/>
            <a:ext cx="138113" cy="317500"/>
          </a:xfrm>
          <a:custGeom>
            <a:avLst/>
            <a:gdLst>
              <a:gd name="T0" fmla="*/ 24 w 87"/>
              <a:gd name="T1" fmla="*/ 200 h 200"/>
              <a:gd name="T2" fmla="*/ 87 w 87"/>
              <a:gd name="T3" fmla="*/ 0 h 200"/>
            </a:gdLst>
            <a:ahLst/>
            <a:cxnLst>
              <a:cxn ang="0">
                <a:pos x="T0" y="T1"/>
              </a:cxn>
              <a:cxn ang="0">
                <a:pos x="T2" y="T3"/>
              </a:cxn>
            </a:cxnLst>
            <a:rect l="0" t="0" r="r" b="b"/>
            <a:pathLst>
              <a:path w="87" h="200">
                <a:moveTo>
                  <a:pt x="24" y="200"/>
                </a:moveTo>
                <a:cubicBezTo>
                  <a:pt x="27" y="160"/>
                  <a:pt x="0" y="0"/>
                  <a:pt x="87"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50" name="Freeform 30"/>
          <p:cNvSpPr>
            <a:spLocks/>
          </p:cNvSpPr>
          <p:nvPr/>
        </p:nvSpPr>
        <p:spPr bwMode="auto">
          <a:xfrm>
            <a:off x="6008688" y="3371851"/>
            <a:ext cx="88900" cy="563563"/>
          </a:xfrm>
          <a:custGeom>
            <a:avLst/>
            <a:gdLst>
              <a:gd name="T0" fmla="*/ 17 w 56"/>
              <a:gd name="T1" fmla="*/ 355 h 355"/>
              <a:gd name="T2" fmla="*/ 30 w 56"/>
              <a:gd name="T3" fmla="*/ 130 h 355"/>
              <a:gd name="T4" fmla="*/ 5 w 56"/>
              <a:gd name="T5" fmla="*/ 67 h 355"/>
            </a:gdLst>
            <a:ahLst/>
            <a:cxnLst>
              <a:cxn ang="0">
                <a:pos x="T0" y="T1"/>
              </a:cxn>
              <a:cxn ang="0">
                <a:pos x="T2" y="T3"/>
              </a:cxn>
              <a:cxn ang="0">
                <a:pos x="T4" y="T5"/>
              </a:cxn>
            </a:cxnLst>
            <a:rect l="0" t="0" r="r" b="b"/>
            <a:pathLst>
              <a:path w="56" h="355">
                <a:moveTo>
                  <a:pt x="17" y="355"/>
                </a:moveTo>
                <a:cubicBezTo>
                  <a:pt x="43" y="250"/>
                  <a:pt x="56" y="245"/>
                  <a:pt x="30" y="130"/>
                </a:cubicBezTo>
                <a:cubicBezTo>
                  <a:pt x="0" y="0"/>
                  <a:pt x="5" y="154"/>
                  <a:pt x="5" y="6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51" name="AutoShape 31"/>
          <p:cNvSpPr>
            <a:spLocks noChangeArrowheads="1"/>
          </p:cNvSpPr>
          <p:nvPr/>
        </p:nvSpPr>
        <p:spPr bwMode="auto">
          <a:xfrm>
            <a:off x="6781800" y="1905000"/>
            <a:ext cx="304800" cy="381000"/>
          </a:xfrm>
          <a:prstGeom prst="flowChartMagneticDisk">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2" name="AutoShape 32"/>
          <p:cNvSpPr>
            <a:spLocks noChangeArrowheads="1"/>
          </p:cNvSpPr>
          <p:nvPr/>
        </p:nvSpPr>
        <p:spPr bwMode="auto">
          <a:xfrm>
            <a:off x="6781800" y="2438400"/>
            <a:ext cx="304800" cy="381000"/>
          </a:xfrm>
          <a:prstGeom prst="flowChartMagneticDisk">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3" name="AutoShape 33"/>
          <p:cNvSpPr>
            <a:spLocks noChangeArrowheads="1"/>
          </p:cNvSpPr>
          <p:nvPr/>
        </p:nvSpPr>
        <p:spPr bwMode="auto">
          <a:xfrm>
            <a:off x="6781800" y="2971800"/>
            <a:ext cx="304800" cy="381000"/>
          </a:xfrm>
          <a:prstGeom prst="flowChartMagneticDisk">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4" name="Line 34"/>
          <p:cNvSpPr>
            <a:spLocks noChangeShapeType="1"/>
          </p:cNvSpPr>
          <p:nvPr/>
        </p:nvSpPr>
        <p:spPr bwMode="auto">
          <a:xfrm flipH="1">
            <a:off x="6400800" y="2057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55" name="Line 35"/>
          <p:cNvSpPr>
            <a:spLocks noChangeShapeType="1"/>
          </p:cNvSpPr>
          <p:nvPr/>
        </p:nvSpPr>
        <p:spPr bwMode="auto">
          <a:xfrm flipH="1">
            <a:off x="6400800" y="26670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56" name="Line 36"/>
          <p:cNvSpPr>
            <a:spLocks noChangeShapeType="1"/>
          </p:cNvSpPr>
          <p:nvPr/>
        </p:nvSpPr>
        <p:spPr bwMode="auto">
          <a:xfrm flipH="1">
            <a:off x="6400800" y="32004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57" name="Text Box 37"/>
          <p:cNvSpPr txBox="1">
            <a:spLocks noChangeArrowheads="1"/>
          </p:cNvSpPr>
          <p:nvPr/>
        </p:nvSpPr>
        <p:spPr bwMode="auto">
          <a:xfrm>
            <a:off x="6400800" y="1600201"/>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Files</a:t>
            </a:r>
          </a:p>
        </p:txBody>
      </p:sp>
      <p:sp>
        <p:nvSpPr>
          <p:cNvPr id="5158" name="Text Box 38"/>
          <p:cNvSpPr txBox="1">
            <a:spLocks noChangeArrowheads="1"/>
          </p:cNvSpPr>
          <p:nvPr/>
        </p:nvSpPr>
        <p:spPr bwMode="auto">
          <a:xfrm>
            <a:off x="7086600" y="21336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F1</a:t>
            </a:r>
          </a:p>
        </p:txBody>
      </p:sp>
      <p:sp>
        <p:nvSpPr>
          <p:cNvPr id="5159" name="Text Box 39"/>
          <p:cNvSpPr txBox="1">
            <a:spLocks noChangeArrowheads="1"/>
          </p:cNvSpPr>
          <p:nvPr/>
        </p:nvSpPr>
        <p:spPr bwMode="auto">
          <a:xfrm>
            <a:off x="7086600" y="26670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F2</a:t>
            </a:r>
          </a:p>
        </p:txBody>
      </p:sp>
      <p:sp>
        <p:nvSpPr>
          <p:cNvPr id="5160" name="Text Box 40"/>
          <p:cNvSpPr txBox="1">
            <a:spLocks noChangeArrowheads="1"/>
          </p:cNvSpPr>
          <p:nvPr/>
        </p:nvSpPr>
        <p:spPr bwMode="auto">
          <a:xfrm>
            <a:off x="7086600" y="31242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F3</a:t>
            </a:r>
          </a:p>
        </p:txBody>
      </p:sp>
      <p:sp>
        <p:nvSpPr>
          <p:cNvPr id="5161" name="Text Box 41"/>
          <p:cNvSpPr txBox="1">
            <a:spLocks noChangeArrowheads="1"/>
          </p:cNvSpPr>
          <p:nvPr/>
        </p:nvSpPr>
        <p:spPr bwMode="auto">
          <a:xfrm>
            <a:off x="2438400" y="2286001"/>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a:t>
            </a:r>
          </a:p>
        </p:txBody>
      </p:sp>
      <p:sp>
        <p:nvSpPr>
          <p:cNvPr id="5162" name="Text Box 42"/>
          <p:cNvSpPr txBox="1">
            <a:spLocks noChangeArrowheads="1"/>
          </p:cNvSpPr>
          <p:nvPr/>
        </p:nvSpPr>
        <p:spPr bwMode="auto">
          <a:xfrm>
            <a:off x="2362200" y="3505201"/>
            <a:ext cx="68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a:t>
            </a:r>
          </a:p>
        </p:txBody>
      </p:sp>
      <p:sp>
        <p:nvSpPr>
          <p:cNvPr id="5163" name="Text Box 43"/>
          <p:cNvSpPr txBox="1">
            <a:spLocks noChangeArrowheads="1"/>
          </p:cNvSpPr>
          <p:nvPr/>
        </p:nvSpPr>
        <p:spPr bwMode="auto">
          <a:xfrm>
            <a:off x="8077200" y="1676401"/>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sp>
        <p:nvSpPr>
          <p:cNvPr id="5164" name="Text Box 44"/>
          <p:cNvSpPr txBox="1">
            <a:spLocks noChangeArrowheads="1"/>
          </p:cNvSpPr>
          <p:nvPr/>
        </p:nvSpPr>
        <p:spPr bwMode="auto">
          <a:xfrm>
            <a:off x="8229600" y="1905001"/>
            <a:ext cx="167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Authorization</a:t>
            </a:r>
          </a:p>
        </p:txBody>
      </p:sp>
      <p:sp>
        <p:nvSpPr>
          <p:cNvPr id="5165" name="Text Box 45"/>
          <p:cNvSpPr txBox="1">
            <a:spLocks noChangeArrowheads="1"/>
          </p:cNvSpPr>
          <p:nvPr/>
        </p:nvSpPr>
        <p:spPr bwMode="auto">
          <a:xfrm>
            <a:off x="8077200" y="2514601"/>
            <a:ext cx="2590800"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 can read F1</a:t>
            </a:r>
          </a:p>
          <a:p>
            <a:pPr>
              <a:spcBef>
                <a:spcPct val="50000"/>
              </a:spcBef>
            </a:pPr>
            <a:r>
              <a:rPr lang="en-US" altLang="en-US"/>
              <a:t>B can read F1, F2</a:t>
            </a:r>
          </a:p>
          <a:p>
            <a:pPr>
              <a:spcBef>
                <a:spcPct val="50000"/>
              </a:spcBef>
            </a:pPr>
            <a:r>
              <a:rPr lang="en-US" altLang="en-US"/>
              <a:t>Anybody can say </a:t>
            </a:r>
          </a:p>
          <a:p>
            <a:pPr>
              <a:spcBef>
                <a:spcPct val="50000"/>
              </a:spcBef>
            </a:pPr>
            <a:r>
              <a:rPr lang="en-US" altLang="en-US"/>
              <a:t>he is A or B</a:t>
            </a:r>
          </a:p>
        </p:txBody>
      </p:sp>
      <p:sp>
        <p:nvSpPr>
          <p:cNvPr id="5166" name="Line 46"/>
          <p:cNvSpPr>
            <a:spLocks noChangeShapeType="1"/>
          </p:cNvSpPr>
          <p:nvPr/>
        </p:nvSpPr>
        <p:spPr bwMode="auto">
          <a:xfrm>
            <a:off x="8839200" y="2133600"/>
            <a:ext cx="76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2672142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86200" y="1676400"/>
            <a:ext cx="1295400" cy="6096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064479" y="1788712"/>
            <a:ext cx="951671" cy="369332"/>
          </a:xfrm>
          <a:prstGeom prst="rect">
            <a:avLst/>
          </a:prstGeom>
          <a:noFill/>
        </p:spPr>
        <p:txBody>
          <a:bodyPr wrap="none" rtlCol="0">
            <a:spAutoFit/>
          </a:bodyPr>
          <a:lstStyle/>
          <a:p>
            <a:r>
              <a:rPr lang="en-US" dirty="0"/>
              <a:t>Account</a:t>
            </a:r>
          </a:p>
        </p:txBody>
      </p:sp>
      <p:sp>
        <p:nvSpPr>
          <p:cNvPr id="6" name="Rectangle 5"/>
          <p:cNvSpPr/>
          <p:nvPr/>
        </p:nvSpPr>
        <p:spPr>
          <a:xfrm>
            <a:off x="6705600" y="1676400"/>
            <a:ext cx="1295400" cy="6096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14871" y="1788712"/>
            <a:ext cx="1093569" cy="369332"/>
          </a:xfrm>
          <a:prstGeom prst="rect">
            <a:avLst/>
          </a:prstGeom>
          <a:noFill/>
        </p:spPr>
        <p:txBody>
          <a:bodyPr wrap="none" rtlCol="0">
            <a:spAutoFit/>
          </a:bodyPr>
          <a:lstStyle/>
          <a:p>
            <a:r>
              <a:rPr lang="en-US" dirty="0"/>
              <a:t>Customer</a:t>
            </a:r>
          </a:p>
        </p:txBody>
      </p:sp>
      <p:cxnSp>
        <p:nvCxnSpPr>
          <p:cNvPr id="9" name="Straight Connector 8"/>
          <p:cNvCxnSpPr>
            <a:stCxn id="4" idx="3"/>
            <a:endCxn id="6" idx="1"/>
          </p:cNvCxnSpPr>
          <p:nvPr/>
        </p:nvCxnSpPr>
        <p:spPr>
          <a:xfrm>
            <a:off x="5181600" y="1981200"/>
            <a:ext cx="15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15000" y="2438400"/>
            <a:ext cx="457200" cy="4572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737846" y="2473078"/>
            <a:ext cx="417102" cy="369332"/>
          </a:xfrm>
          <a:prstGeom prst="rect">
            <a:avLst/>
          </a:prstGeom>
          <a:noFill/>
        </p:spPr>
        <p:txBody>
          <a:bodyPr wrap="none" rtlCol="0">
            <a:spAutoFit/>
          </a:bodyPr>
          <a:lstStyle/>
          <a:p>
            <a:r>
              <a:rPr lang="en-US" dirty="0"/>
              <a:t>TX</a:t>
            </a:r>
          </a:p>
        </p:txBody>
      </p:sp>
      <p:cxnSp>
        <p:nvCxnSpPr>
          <p:cNvPr id="13" name="Straight Connector 12"/>
          <p:cNvCxnSpPr>
            <a:endCxn id="10" idx="0"/>
          </p:cNvCxnSpPr>
          <p:nvPr/>
        </p:nvCxnSpPr>
        <p:spPr>
          <a:xfrm>
            <a:off x="5943600" y="1981200"/>
            <a:ext cx="0" cy="457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93592" y="3276600"/>
            <a:ext cx="908134" cy="369332"/>
          </a:xfrm>
          <a:prstGeom prst="rect">
            <a:avLst/>
          </a:prstGeom>
          <a:noFill/>
        </p:spPr>
        <p:txBody>
          <a:bodyPr wrap="none" rtlCol="0">
            <a:spAutoFit/>
          </a:bodyPr>
          <a:lstStyle/>
          <a:p>
            <a:r>
              <a:rPr lang="en-US" dirty="0"/>
              <a:t>Logging</a:t>
            </a:r>
          </a:p>
        </p:txBody>
      </p:sp>
      <p:sp>
        <p:nvSpPr>
          <p:cNvPr id="16" name="TextBox 15"/>
          <p:cNvSpPr txBox="1"/>
          <p:nvPr/>
        </p:nvSpPr>
        <p:spPr>
          <a:xfrm>
            <a:off x="6551766" y="2907268"/>
            <a:ext cx="1581138" cy="369332"/>
          </a:xfrm>
          <a:prstGeom prst="rect">
            <a:avLst/>
          </a:prstGeom>
          <a:noFill/>
        </p:spPr>
        <p:txBody>
          <a:bodyPr wrap="none" rtlCol="0">
            <a:spAutoFit/>
          </a:bodyPr>
          <a:lstStyle/>
          <a:p>
            <a:r>
              <a:rPr lang="en-US" dirty="0"/>
              <a:t>Authentication</a:t>
            </a:r>
          </a:p>
        </p:txBody>
      </p:sp>
      <p:sp>
        <p:nvSpPr>
          <p:cNvPr id="17" name="TextBox 16"/>
          <p:cNvSpPr txBox="1"/>
          <p:nvPr/>
        </p:nvSpPr>
        <p:spPr>
          <a:xfrm>
            <a:off x="6551766" y="3135868"/>
            <a:ext cx="1462708" cy="369332"/>
          </a:xfrm>
          <a:prstGeom prst="rect">
            <a:avLst/>
          </a:prstGeom>
          <a:noFill/>
        </p:spPr>
        <p:txBody>
          <a:bodyPr wrap="none" rtlCol="0">
            <a:spAutoFit/>
          </a:bodyPr>
          <a:lstStyle/>
          <a:p>
            <a:r>
              <a:rPr lang="en-US" dirty="0"/>
              <a:t>Authorization</a:t>
            </a:r>
          </a:p>
        </p:txBody>
      </p:sp>
      <p:sp>
        <p:nvSpPr>
          <p:cNvPr id="18" name="TextBox 17"/>
          <p:cNvSpPr txBox="1"/>
          <p:nvPr/>
        </p:nvSpPr>
        <p:spPr>
          <a:xfrm>
            <a:off x="3829062" y="2895600"/>
            <a:ext cx="1581138" cy="369332"/>
          </a:xfrm>
          <a:prstGeom prst="rect">
            <a:avLst/>
          </a:prstGeom>
          <a:noFill/>
        </p:spPr>
        <p:txBody>
          <a:bodyPr wrap="none" rtlCol="0">
            <a:spAutoFit/>
          </a:bodyPr>
          <a:lstStyle/>
          <a:p>
            <a:r>
              <a:rPr lang="en-US" dirty="0"/>
              <a:t>Authentication</a:t>
            </a:r>
          </a:p>
        </p:txBody>
      </p:sp>
      <p:cxnSp>
        <p:nvCxnSpPr>
          <p:cNvPr id="20" name="Straight Arrow Connector 19"/>
          <p:cNvCxnSpPr>
            <a:endCxn id="4" idx="2"/>
          </p:cNvCxnSpPr>
          <p:nvPr/>
        </p:nvCxnSpPr>
        <p:spPr>
          <a:xfrm flipH="1" flipV="1">
            <a:off x="4533900" y="2286000"/>
            <a:ext cx="38100" cy="609600"/>
          </a:xfrm>
          <a:prstGeom prst="straightConnector1">
            <a:avLst/>
          </a:prstGeom>
          <a:ln>
            <a:solidFill>
              <a:schemeClr val="tx1"/>
            </a:solidFill>
            <a:prstDash val="dash"/>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7353300" y="2286000"/>
            <a:ext cx="38100" cy="609600"/>
          </a:xfrm>
          <a:prstGeom prst="straightConnector1">
            <a:avLst/>
          </a:prstGeom>
          <a:ln>
            <a:solidFill>
              <a:schemeClr val="tx1"/>
            </a:solidFill>
            <a:prstDash val="dash"/>
            <a:tailEnd type="arrow"/>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5943600" y="2895600"/>
            <a:ext cx="0" cy="457200"/>
          </a:xfrm>
          <a:prstGeom prst="line">
            <a:avLst/>
          </a:prstGeom>
          <a:ln>
            <a:solidFill>
              <a:schemeClr val="tx1"/>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220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4ECB529A-54C7-4BA6-838A-DC45948C44B2}"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382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D80655C7-DF56-4397-AF76-94288289DC8A}" type="slidenum">
              <a:rPr lang="en-US" altLang="en-US" sz="1400" b="0" i="0">
                <a:latin typeface="Times New Roman" panose="02020603050405020304" pitchFamily="18" charset="0"/>
              </a:rPr>
              <a:pPr eaLnBrk="0" hangingPunct="0">
                <a:spcBef>
                  <a:spcPct val="0"/>
                </a:spcBef>
                <a:buFontTx/>
                <a:buNone/>
              </a:pPr>
              <a:t>61</a:t>
            </a:fld>
            <a:endParaRPr lang="en-US" altLang="en-US" sz="1400" b="0" i="0">
              <a:latin typeface="Times New Roman" panose="02020603050405020304" pitchFamily="18" charset="0"/>
            </a:endParaRPr>
          </a:p>
        </p:txBody>
      </p:sp>
      <p:sp>
        <p:nvSpPr>
          <p:cNvPr id="138244" name="Rectangle 2"/>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b="0" i="0">
                <a:solidFill>
                  <a:schemeClr val="tx2"/>
                </a:solidFill>
                <a:latin typeface="Times New Roman" panose="02020603050405020304" pitchFamily="18" charset="0"/>
              </a:rPr>
              <a:t>Access matrix authorization rules</a:t>
            </a:r>
          </a:p>
        </p:txBody>
      </p:sp>
      <p:sp>
        <p:nvSpPr>
          <p:cNvPr id="138245" name="Rectangle 3"/>
          <p:cNvSpPr>
            <a:spLocks noChangeArrowheads="1"/>
          </p:cNvSpPr>
          <p:nvPr/>
        </p:nvSpPr>
        <p:spPr bwMode="auto">
          <a:xfrm>
            <a:off x="2209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sz="3200" b="0" i="0">
                <a:latin typeface="Times New Roman" panose="02020603050405020304" pitchFamily="18" charset="0"/>
              </a:rPr>
              <a:t>Basic rule ( s, o, t ) , where  s is a subject (active entity), t is an access type, and o is an object </a:t>
            </a:r>
          </a:p>
          <a:p>
            <a:r>
              <a:rPr lang="en-US" altLang="en-US" sz="3200" b="0" i="0">
                <a:latin typeface="Times New Roman" panose="02020603050405020304" pitchFamily="18" charset="0"/>
              </a:rPr>
              <a:t>Extended rule ( s, o , t , p,f) , where p is a predicate (access condition or guard) and f is a copy flag</a:t>
            </a:r>
          </a:p>
          <a:p>
            <a:r>
              <a:rPr lang="en-US" altLang="en-US" sz="3200" b="0" i="0">
                <a:latin typeface="Times New Roman" panose="02020603050405020304" pitchFamily="18" charset="0"/>
              </a:rPr>
              <a:t>This, and the other models, can be described by OO patterns </a:t>
            </a:r>
          </a:p>
        </p:txBody>
      </p:sp>
    </p:spTree>
    <p:extLst>
      <p:ext uri="{BB962C8B-B14F-4D97-AF65-F5344CB8AC3E}">
        <p14:creationId xmlns:p14="http://schemas.microsoft.com/office/powerpoint/2010/main" val="25691891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pPr eaLnBrk="1" hangingPunct="1"/>
            <a:r>
              <a:rPr lang="en-US" altLang="en-US" smtClean="0"/>
              <a:t>Administrative rights</a:t>
            </a:r>
          </a:p>
        </p:txBody>
      </p:sp>
      <p:sp>
        <p:nvSpPr>
          <p:cNvPr id="139267" name="Content Placeholder 2"/>
          <p:cNvSpPr>
            <a:spLocks noGrp="1"/>
          </p:cNvSpPr>
          <p:nvPr>
            <p:ph idx="1"/>
          </p:nvPr>
        </p:nvSpPr>
        <p:spPr/>
        <p:txBody>
          <a:bodyPr/>
          <a:lstStyle/>
          <a:p>
            <a:pPr eaLnBrk="1" hangingPunct="1"/>
            <a:r>
              <a:rPr lang="en-US" altLang="en-US" sz="2000"/>
              <a:t>transfer{t/t*} to M(s,o)---transfer can be destructive or not, depending on the policy.</a:t>
            </a:r>
          </a:p>
          <a:p>
            <a:pPr eaLnBrk="1" hangingPunct="1"/>
            <a:r>
              <a:rPr lang="en-US" altLang="en-US" sz="2000"/>
              <a:t>grant{t/t*} to M(s,o)—in a grant both grantor and grantee have the right after the grant.</a:t>
            </a:r>
          </a:p>
          <a:p>
            <a:pPr eaLnBrk="1" hangingPunct="1"/>
            <a:r>
              <a:rPr lang="en-US" altLang="en-US" sz="2000"/>
              <a:t>delete t from M(s,o)—a right is removed from a subject.</a:t>
            </a:r>
          </a:p>
          <a:p>
            <a:pPr eaLnBrk="1" hangingPunct="1"/>
            <a:r>
              <a:rPr lang="en-US" altLang="en-US" sz="2000"/>
              <a:t>read M(s,o)—inspect the right of a subject for an object.</a:t>
            </a:r>
          </a:p>
          <a:p>
            <a:pPr eaLnBrk="1" hangingPunct="1"/>
            <a:r>
              <a:rPr lang="en-US" altLang="en-US" sz="2000"/>
              <a:t>create object o</a:t>
            </a:r>
          </a:p>
          <a:p>
            <a:pPr eaLnBrk="1" hangingPunct="1"/>
            <a:r>
              <a:rPr lang="en-US" altLang="en-US" sz="2000"/>
              <a:t>delete object o</a:t>
            </a:r>
          </a:p>
          <a:p>
            <a:pPr eaLnBrk="1" hangingPunct="1"/>
            <a:r>
              <a:rPr lang="en-US" altLang="en-US" sz="2000"/>
              <a:t>create subject s</a:t>
            </a:r>
          </a:p>
          <a:p>
            <a:pPr eaLnBrk="1" hangingPunct="1"/>
            <a:r>
              <a:rPr lang="en-US" altLang="en-US" sz="2000"/>
              <a:t>delete subject s</a:t>
            </a:r>
          </a:p>
          <a:p>
            <a:pPr eaLnBrk="1" hangingPunct="1"/>
            <a:endParaRPr lang="en-US" altLang="en-US" smtClean="0"/>
          </a:p>
        </p:txBody>
      </p:sp>
    </p:spTree>
    <p:extLst>
      <p:ext uri="{BB962C8B-B14F-4D97-AF65-F5344CB8AC3E}">
        <p14:creationId xmlns:p14="http://schemas.microsoft.com/office/powerpoint/2010/main" val="41281915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FC34D1CC-D520-4F72-A9E9-BABB346BAE40}"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4029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B882E31D-44C2-417E-98F3-40FC5229EF32}" type="slidenum">
              <a:rPr lang="en-US" altLang="en-US" sz="1400" b="0" i="0">
                <a:latin typeface="Times New Roman" panose="02020603050405020304" pitchFamily="18" charset="0"/>
              </a:rPr>
              <a:pPr eaLnBrk="0" hangingPunct="0">
                <a:spcBef>
                  <a:spcPct val="0"/>
                </a:spcBef>
                <a:buFontTx/>
                <a:buNone/>
              </a:pPr>
              <a:t>63</a:t>
            </a:fld>
            <a:endParaRPr lang="en-US" altLang="en-US" sz="1400" b="0" i="0">
              <a:latin typeface="Times New Roman" panose="02020603050405020304" pitchFamily="18" charset="0"/>
            </a:endParaRPr>
          </a:p>
        </p:txBody>
      </p:sp>
      <p:sp>
        <p:nvSpPr>
          <p:cNvPr id="140292" name="Rectangle 1026"/>
          <p:cNvSpPr>
            <a:spLocks noGrp="1" noChangeArrowheads="1"/>
          </p:cNvSpPr>
          <p:nvPr>
            <p:ph type="title" idx="4294967295"/>
          </p:nvPr>
        </p:nvSpPr>
        <p:spPr/>
        <p:txBody>
          <a:bodyPr/>
          <a:lstStyle/>
          <a:p>
            <a:pPr eaLnBrk="1" hangingPunct="1"/>
            <a:r>
              <a:rPr lang="en-US" altLang="en-US" smtClean="0"/>
              <a:t>Authorization pattern</a:t>
            </a:r>
          </a:p>
        </p:txBody>
      </p:sp>
      <p:pic>
        <p:nvPicPr>
          <p:cNvPr id="140293" name="Picture 10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6763" y="2197101"/>
            <a:ext cx="5581650"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53923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9087DB3C-231E-4DCD-8F2F-23B8D52F8D21}"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4131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9B6C8B18-7694-4DD0-8B3A-2F3C922CC7DE}" type="slidenum">
              <a:rPr lang="en-US" altLang="en-US" sz="1400" b="0" i="0">
                <a:latin typeface="Times New Roman" panose="02020603050405020304" pitchFamily="18" charset="0"/>
              </a:rPr>
              <a:pPr eaLnBrk="0" hangingPunct="0">
                <a:spcBef>
                  <a:spcPct val="0"/>
                </a:spcBef>
                <a:buFontTx/>
                <a:buNone/>
              </a:pPr>
              <a:t>64</a:t>
            </a:fld>
            <a:endParaRPr lang="en-US" altLang="en-US" sz="1400" b="0" i="0">
              <a:latin typeface="Times New Roman" panose="02020603050405020304" pitchFamily="18" charset="0"/>
            </a:endParaRPr>
          </a:p>
        </p:txBody>
      </p:sp>
      <p:sp>
        <p:nvSpPr>
          <p:cNvPr id="141316" name="Rectangle 2"/>
          <p:cNvSpPr>
            <a:spLocks noGrp="1" noChangeArrowheads="1"/>
          </p:cNvSpPr>
          <p:nvPr>
            <p:ph type="title" idx="4294967295"/>
          </p:nvPr>
        </p:nvSpPr>
        <p:spPr/>
        <p:txBody>
          <a:bodyPr/>
          <a:lstStyle/>
          <a:p>
            <a:pPr eaLnBrk="1" hangingPunct="1"/>
            <a:r>
              <a:rPr lang="en-US" altLang="en-US" smtClean="0"/>
              <a:t>Authorization mapping</a:t>
            </a:r>
          </a:p>
        </p:txBody>
      </p:sp>
      <p:pic>
        <p:nvPicPr>
          <p:cNvPr id="14131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4964" y="1452563"/>
            <a:ext cx="64420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3619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6AADCAB7-37FC-46A1-86AD-0560D5D9DB8D}"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423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0409BFE4-1FB1-40BE-998A-37E0004A5028}" type="slidenum">
              <a:rPr lang="en-US" altLang="en-US" sz="1400" b="0" i="0">
                <a:latin typeface="Times New Roman" panose="02020603050405020304" pitchFamily="18" charset="0"/>
              </a:rPr>
              <a:pPr eaLnBrk="0" hangingPunct="0">
                <a:spcBef>
                  <a:spcPct val="0"/>
                </a:spcBef>
                <a:buFontTx/>
                <a:buNone/>
              </a:pPr>
              <a:t>65</a:t>
            </a:fld>
            <a:endParaRPr lang="en-US" altLang="en-US" sz="1400" b="0" i="0">
              <a:latin typeface="Times New Roman" panose="02020603050405020304" pitchFamily="18" charset="0"/>
            </a:endParaRPr>
          </a:p>
        </p:txBody>
      </p:sp>
      <p:sp>
        <p:nvSpPr>
          <p:cNvPr id="142340" name="Rectangle 5"/>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b="0" i="0">
                <a:solidFill>
                  <a:schemeClr val="tx2"/>
                </a:solidFill>
                <a:latin typeface="Times New Roman" panose="02020603050405020304" pitchFamily="18" charset="0"/>
              </a:rPr>
              <a:t>Reference Monitor</a:t>
            </a:r>
          </a:p>
        </p:txBody>
      </p:sp>
      <p:sp>
        <p:nvSpPr>
          <p:cNvPr id="142341" name="Rectangle 6"/>
          <p:cNvSpPr>
            <a:spLocks noChangeArrowheads="1"/>
          </p:cNvSpPr>
          <p:nvPr/>
        </p:nvSpPr>
        <p:spPr bwMode="auto">
          <a:xfrm>
            <a:off x="2209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sz="3200" b="0" i="0">
                <a:latin typeface="Times New Roman" panose="02020603050405020304" pitchFamily="18" charset="0"/>
              </a:rPr>
              <a:t>Each request for resources must be intercepted and evaluated for authorized access</a:t>
            </a:r>
          </a:p>
          <a:p>
            <a:r>
              <a:rPr lang="en-US" altLang="en-US" sz="3200" b="0" i="0">
                <a:latin typeface="Times New Roman" panose="02020603050405020304" pitchFamily="18" charset="0"/>
              </a:rPr>
              <a:t>Abstract concept, implemented as memory access manager, file permission checks, CORBA adapters, etc.  </a:t>
            </a:r>
          </a:p>
        </p:txBody>
      </p:sp>
    </p:spTree>
    <p:extLst>
      <p:ext uri="{BB962C8B-B14F-4D97-AF65-F5344CB8AC3E}">
        <p14:creationId xmlns:p14="http://schemas.microsoft.com/office/powerpoint/2010/main" val="32288695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pPr eaLnBrk="1" hangingPunct="1"/>
            <a:r>
              <a:rPr lang="en-US" altLang="en-US" smtClean="0"/>
              <a:t>Reference Monitor idea</a:t>
            </a:r>
          </a:p>
        </p:txBody>
      </p:sp>
      <p:graphicFrame>
        <p:nvGraphicFramePr>
          <p:cNvPr id="143363" name="Object 2"/>
          <p:cNvGraphicFramePr>
            <a:graphicFrameLocks noChangeAspect="1"/>
          </p:cNvGraphicFramePr>
          <p:nvPr/>
        </p:nvGraphicFramePr>
        <p:xfrm>
          <a:off x="3505201" y="1981200"/>
          <a:ext cx="5483225" cy="3576638"/>
        </p:xfrm>
        <a:graphic>
          <a:graphicData uri="http://schemas.openxmlformats.org/presentationml/2006/ole">
            <mc:AlternateContent xmlns:mc="http://schemas.openxmlformats.org/markup-compatibility/2006">
              <mc:Choice xmlns:v="urn:schemas-microsoft-com:vml" Requires="v">
                <p:oleObj spid="_x0000_s3170" name="Document" r:id="rId3" imgW="5483860" imgH="3036267" progId="Word.Document.12">
                  <p:embed/>
                </p:oleObj>
              </mc:Choice>
              <mc:Fallback>
                <p:oleObj name="Document" r:id="rId3" imgW="5483860" imgH="3036267"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1" y="1981200"/>
                        <a:ext cx="5483225" cy="357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6264955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B38E242E-1C38-435F-B499-F6B23C9858AF}"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4438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ABDF52F9-8607-4313-8967-22F74564879F}" type="slidenum">
              <a:rPr lang="en-US" altLang="en-US" sz="1400" b="0" i="0">
                <a:latin typeface="Times New Roman" panose="02020603050405020304" pitchFamily="18" charset="0"/>
              </a:rPr>
              <a:pPr eaLnBrk="0" hangingPunct="0">
                <a:spcBef>
                  <a:spcPct val="0"/>
                </a:spcBef>
                <a:buFontTx/>
                <a:buNone/>
              </a:pPr>
              <a:t>67</a:t>
            </a:fld>
            <a:endParaRPr lang="en-US" altLang="en-US" sz="1400" b="0" i="0">
              <a:latin typeface="Times New Roman" panose="02020603050405020304" pitchFamily="18" charset="0"/>
            </a:endParaRPr>
          </a:p>
        </p:txBody>
      </p:sp>
      <p:sp>
        <p:nvSpPr>
          <p:cNvPr id="144388" name="Rectangle 6"/>
          <p:cNvSpPr>
            <a:spLocks noGrp="1" noChangeArrowheads="1"/>
          </p:cNvSpPr>
          <p:nvPr>
            <p:ph type="title" idx="4294967295"/>
          </p:nvPr>
        </p:nvSpPr>
        <p:spPr/>
        <p:txBody>
          <a:bodyPr/>
          <a:lstStyle/>
          <a:p>
            <a:pPr eaLnBrk="1" hangingPunct="1"/>
            <a:r>
              <a:rPr lang="en-US" altLang="en-US" dirty="0" smtClean="0"/>
              <a:t>Reference monitor pattern (basic idea)</a:t>
            </a:r>
          </a:p>
        </p:txBody>
      </p:sp>
      <p:pic>
        <p:nvPicPr>
          <p:cNvPr id="144389" name="Picture 5"/>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2897189" y="2462214"/>
            <a:ext cx="6397625" cy="2847975"/>
          </a:xfrm>
          <a:noFill/>
        </p:spPr>
      </p:pic>
    </p:spTree>
    <p:extLst>
      <p:ext uri="{BB962C8B-B14F-4D97-AF65-F5344CB8AC3E}">
        <p14:creationId xmlns:p14="http://schemas.microsoft.com/office/powerpoint/2010/main" val="27450150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1152" y="1693863"/>
            <a:ext cx="6217919" cy="38047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Reference monitor (complete)</a:t>
            </a:r>
            <a:endParaRPr lang="en-US" dirty="0"/>
          </a:p>
        </p:txBody>
      </p:sp>
    </p:spTree>
    <p:extLst>
      <p:ext uri="{BB962C8B-B14F-4D97-AF65-F5344CB8AC3E}">
        <p14:creationId xmlns:p14="http://schemas.microsoft.com/office/powerpoint/2010/main" val="23118404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255F4169-CA51-450C-94BC-7C5164D0DCA2}"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4541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C89F2CCB-17E2-4FD6-9331-D0FEC6242B78}" type="slidenum">
              <a:rPr lang="en-US" altLang="en-US" sz="1400" b="0" i="0">
                <a:latin typeface="Times New Roman" panose="02020603050405020304" pitchFamily="18" charset="0"/>
              </a:rPr>
              <a:pPr eaLnBrk="0" hangingPunct="0">
                <a:spcBef>
                  <a:spcPct val="0"/>
                </a:spcBef>
                <a:buFontTx/>
                <a:buNone/>
              </a:pPr>
              <a:t>69</a:t>
            </a:fld>
            <a:endParaRPr lang="en-US" altLang="en-US" sz="1400" b="0" i="0">
              <a:latin typeface="Times New Roman" panose="02020603050405020304" pitchFamily="18" charset="0"/>
            </a:endParaRPr>
          </a:p>
        </p:txBody>
      </p:sp>
      <p:sp>
        <p:nvSpPr>
          <p:cNvPr id="145412" name="Rectangle 5"/>
          <p:cNvSpPr>
            <a:spLocks noGrp="1" noChangeArrowheads="1"/>
          </p:cNvSpPr>
          <p:nvPr>
            <p:ph type="title" idx="4294967295"/>
          </p:nvPr>
        </p:nvSpPr>
        <p:spPr/>
        <p:txBody>
          <a:bodyPr/>
          <a:lstStyle/>
          <a:p>
            <a:pPr eaLnBrk="1" hangingPunct="1"/>
            <a:r>
              <a:rPr lang="en-US" altLang="en-US" smtClean="0"/>
              <a:t>Enforcing access control</a:t>
            </a:r>
          </a:p>
        </p:txBody>
      </p:sp>
      <p:pic>
        <p:nvPicPr>
          <p:cNvPr id="145413" name="Picture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357564" y="2581275"/>
            <a:ext cx="5476875" cy="2609850"/>
          </a:xfrm>
          <a:noFill/>
        </p:spPr>
      </p:pic>
    </p:spTree>
    <p:extLst>
      <p:ext uri="{BB962C8B-B14F-4D97-AF65-F5344CB8AC3E}">
        <p14:creationId xmlns:p14="http://schemas.microsoft.com/office/powerpoint/2010/main" val="4249740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p:cNvSpPr>
            <a:spLocks noChangeArrowheads="1"/>
          </p:cNvSpPr>
          <p:nvPr/>
        </p:nvSpPr>
        <p:spPr bwMode="auto">
          <a:xfrm>
            <a:off x="1981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altLang="en-US" sz="4000" i="1"/>
              <a:t>1.1 No Authentication but Authorization</a:t>
            </a:r>
          </a:p>
        </p:txBody>
      </p:sp>
      <p:sp>
        <p:nvSpPr>
          <p:cNvPr id="6149" name="Rectangle 5"/>
          <p:cNvSpPr>
            <a:spLocks noChangeArrowheads="1"/>
          </p:cNvSpPr>
          <p:nvPr/>
        </p:nvSpPr>
        <p:spPr bwMode="auto">
          <a:xfrm>
            <a:off x="1905000" y="2209800"/>
            <a:ext cx="82296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buFontTx/>
              <a:buNone/>
            </a:pPr>
            <a:r>
              <a:rPr lang="en-US" altLang="en-US" sz="1800"/>
              <a:t>If there is no authentication, any impostor can enter to the system. Because there is authorization, the impostor has to find out the user names and what resources that users can access. </a:t>
            </a:r>
          </a:p>
          <a:p>
            <a:pPr>
              <a:buFontTx/>
              <a:buNone/>
            </a:pPr>
            <a:r>
              <a:rPr lang="en-US" altLang="en-US" sz="1800"/>
              <a:t>In this case, the general security attacks can be the following:</a:t>
            </a:r>
          </a:p>
          <a:p>
            <a:r>
              <a:rPr lang="en-US" altLang="en-US" sz="1800"/>
              <a:t>Confidentiality violation: an impostor can read any file</a:t>
            </a:r>
          </a:p>
          <a:p>
            <a:r>
              <a:rPr lang="en-US" altLang="en-US" sz="1800"/>
              <a:t>Integrity violation: an impostor can write to any file</a:t>
            </a:r>
          </a:p>
          <a:p>
            <a:r>
              <a:rPr lang="en-US" altLang="en-US" sz="1800"/>
              <a:t>Denial of service violation: an impostor can access a resource many times (print tons of papers) and the users cannot  access it</a:t>
            </a:r>
          </a:p>
          <a:p>
            <a:r>
              <a:rPr lang="en-US" altLang="en-US" sz="1800"/>
              <a:t>Lack of accountability: an impostor can send an email or access resources using any legal user name</a:t>
            </a:r>
          </a:p>
          <a:p>
            <a:pPr>
              <a:buFontTx/>
              <a:buNone/>
            </a:pPr>
            <a:r>
              <a:rPr lang="en-US" altLang="en-US" sz="1800"/>
              <a:t>If we keep a log of actions for any resource, we cannot catch an impostor since he can use a legitimate user name, which is not his.</a:t>
            </a:r>
          </a:p>
        </p:txBody>
      </p:sp>
    </p:spTree>
    <p:extLst>
      <p:ext uri="{BB962C8B-B14F-4D97-AF65-F5344CB8AC3E}">
        <p14:creationId xmlns:p14="http://schemas.microsoft.com/office/powerpoint/2010/main" val="18659331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82B595ED-ECA3-49E6-AA1B-A4D7DB696A3E}"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4643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7B3E89FB-99BC-48D2-B372-0CD9C9B62A6F}" type="slidenum">
              <a:rPr lang="en-US" altLang="en-US" sz="1400" b="0" i="0">
                <a:latin typeface="Times New Roman" panose="02020603050405020304" pitchFamily="18" charset="0"/>
              </a:rPr>
              <a:pPr eaLnBrk="0" hangingPunct="0">
                <a:spcBef>
                  <a:spcPct val="0"/>
                </a:spcBef>
                <a:buFontTx/>
                <a:buNone/>
              </a:pPr>
              <a:t>70</a:t>
            </a:fld>
            <a:endParaRPr lang="en-US" altLang="en-US" sz="1400" b="0" i="0">
              <a:latin typeface="Times New Roman" panose="02020603050405020304" pitchFamily="18" charset="0"/>
            </a:endParaRPr>
          </a:p>
        </p:txBody>
      </p:sp>
      <p:sp>
        <p:nvSpPr>
          <p:cNvPr id="146436" name="Rectangle 2"/>
          <p:cNvSpPr>
            <a:spLocks noGrp="1" noChangeArrowheads="1"/>
          </p:cNvSpPr>
          <p:nvPr>
            <p:ph type="title" idx="4294967295"/>
          </p:nvPr>
        </p:nvSpPr>
        <p:spPr/>
        <p:txBody>
          <a:bodyPr/>
          <a:lstStyle/>
          <a:p>
            <a:pPr eaLnBrk="1" hangingPunct="1"/>
            <a:r>
              <a:rPr lang="en-US" altLang="en-US" smtClean="0"/>
              <a:t>Role-Based Access Control</a:t>
            </a:r>
          </a:p>
        </p:txBody>
      </p:sp>
      <p:sp>
        <p:nvSpPr>
          <p:cNvPr id="146437" name="Rectangle 3"/>
          <p:cNvSpPr>
            <a:spLocks noGrp="1" noChangeArrowheads="1"/>
          </p:cNvSpPr>
          <p:nvPr>
            <p:ph type="body" idx="4294967295"/>
          </p:nvPr>
        </p:nvSpPr>
        <p:spPr/>
        <p:txBody>
          <a:bodyPr/>
          <a:lstStyle/>
          <a:p>
            <a:pPr eaLnBrk="1" hangingPunct="1"/>
            <a:r>
              <a:rPr lang="en-US" altLang="en-US" smtClean="0"/>
              <a:t>Users are assigned roles according to their functions and given the needed rights (access types for specific objects)</a:t>
            </a:r>
          </a:p>
          <a:p>
            <a:pPr eaLnBrk="1" hangingPunct="1"/>
            <a:r>
              <a:rPr lang="en-US" altLang="en-US" smtClean="0"/>
              <a:t>When users are assigned by administrators, this is a mandatory model</a:t>
            </a:r>
          </a:p>
          <a:p>
            <a:pPr eaLnBrk="1" hangingPunct="1"/>
            <a:r>
              <a:rPr lang="en-US" altLang="en-US" smtClean="0"/>
              <a:t>Can implement least privilege and separation of duty policies</a:t>
            </a:r>
          </a:p>
          <a:p>
            <a:pPr eaLnBrk="1" hangingPunct="1"/>
            <a:r>
              <a:rPr lang="en-US" altLang="en-US" smtClean="0"/>
              <a:t>Reduces number of rules </a:t>
            </a:r>
          </a:p>
        </p:txBody>
      </p:sp>
    </p:spTree>
    <p:extLst>
      <p:ext uri="{BB962C8B-B14F-4D97-AF65-F5344CB8AC3E}">
        <p14:creationId xmlns:p14="http://schemas.microsoft.com/office/powerpoint/2010/main" val="20827266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10F9C7BB-3A4C-4E8A-959E-C248A9C961B6}"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4745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4AB53751-7828-4FFF-B002-8723BA55D323}" type="slidenum">
              <a:rPr lang="en-US" altLang="en-US" sz="1400" b="0" i="0">
                <a:latin typeface="Times New Roman" panose="02020603050405020304" pitchFamily="18" charset="0"/>
              </a:rPr>
              <a:pPr eaLnBrk="0" hangingPunct="0">
                <a:spcBef>
                  <a:spcPct val="0"/>
                </a:spcBef>
                <a:buFontTx/>
                <a:buNone/>
              </a:pPr>
              <a:t>71</a:t>
            </a:fld>
            <a:endParaRPr lang="en-US" altLang="en-US" sz="1400" b="0" i="0">
              <a:latin typeface="Times New Roman" panose="02020603050405020304" pitchFamily="18" charset="0"/>
            </a:endParaRPr>
          </a:p>
        </p:txBody>
      </p:sp>
      <p:sp>
        <p:nvSpPr>
          <p:cNvPr id="147460" name="Rectangle 2"/>
          <p:cNvSpPr>
            <a:spLocks noGrp="1" noChangeArrowheads="1"/>
          </p:cNvSpPr>
          <p:nvPr>
            <p:ph type="title" idx="4294967295"/>
          </p:nvPr>
        </p:nvSpPr>
        <p:spPr/>
        <p:txBody>
          <a:bodyPr/>
          <a:lstStyle/>
          <a:p>
            <a:pPr eaLnBrk="1" hangingPunct="1"/>
            <a:r>
              <a:rPr lang="en-US" altLang="en-US" smtClean="0"/>
              <a:t>Basic RBAC pattern</a:t>
            </a:r>
          </a:p>
        </p:txBody>
      </p:sp>
      <p:pic>
        <p:nvPicPr>
          <p:cNvPr id="14746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209801"/>
            <a:ext cx="58181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18990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ltLang="en-US" smtClean="0"/>
              <a:t>Growing models</a:t>
            </a:r>
          </a:p>
        </p:txBody>
      </p:sp>
      <p:sp>
        <p:nvSpPr>
          <p:cNvPr id="148483" name="Rectangle 3"/>
          <p:cNvSpPr>
            <a:spLocks noGrp="1" noChangeArrowheads="1"/>
          </p:cNvSpPr>
          <p:nvPr>
            <p:ph type="body" idx="1"/>
          </p:nvPr>
        </p:nvSpPr>
        <p:spPr/>
        <p:txBody>
          <a:bodyPr/>
          <a:lstStyle/>
          <a:p>
            <a:pPr>
              <a:lnSpc>
                <a:spcPct val="90000"/>
              </a:lnSpc>
            </a:pPr>
            <a:r>
              <a:rPr lang="en-US" altLang="en-US" smtClean="0"/>
              <a:t>We can grow models by adding classes, e.g. from Authorization to RBAC we add a Role class.</a:t>
            </a:r>
          </a:p>
          <a:p>
            <a:pPr>
              <a:lnSpc>
                <a:spcPct val="90000"/>
              </a:lnSpc>
            </a:pPr>
            <a:r>
              <a:rPr lang="en-US" altLang="en-US" smtClean="0"/>
              <a:t>We can add sessions as execution context</a:t>
            </a:r>
          </a:p>
          <a:p>
            <a:pPr>
              <a:lnSpc>
                <a:spcPct val="90000"/>
              </a:lnSpc>
            </a:pPr>
            <a:r>
              <a:rPr lang="en-US" altLang="en-US" smtClean="0"/>
              <a:t>We can add hierarchies of roles and of objects (Composite pattern)</a:t>
            </a:r>
          </a:p>
          <a:p>
            <a:pPr>
              <a:lnSpc>
                <a:spcPct val="90000"/>
              </a:lnSpc>
            </a:pPr>
            <a:r>
              <a:rPr lang="en-US" altLang="en-US" smtClean="0"/>
              <a:t>Subroles inherit role rights from superclass roles.</a:t>
            </a:r>
          </a:p>
          <a:p>
            <a:pPr>
              <a:lnSpc>
                <a:spcPct val="90000"/>
              </a:lnSpc>
            </a:pPr>
            <a:r>
              <a:rPr lang="en-US" altLang="en-US" smtClean="0"/>
              <a:t>Access to an object gives implicit access to its subobjects</a:t>
            </a:r>
          </a:p>
          <a:p>
            <a:pPr>
              <a:lnSpc>
                <a:spcPct val="90000"/>
              </a:lnSpc>
            </a:pPr>
            <a:endParaRPr lang="en-US" altLang="en-US" smtClean="0"/>
          </a:p>
          <a:p>
            <a:pPr>
              <a:lnSpc>
                <a:spcPct val="90000"/>
              </a:lnSpc>
            </a:pPr>
            <a:endParaRPr lang="en-US" altLang="en-US" smtClean="0"/>
          </a:p>
        </p:txBody>
      </p:sp>
    </p:spTree>
    <p:extLst>
      <p:ext uri="{BB962C8B-B14F-4D97-AF65-F5344CB8AC3E}">
        <p14:creationId xmlns:p14="http://schemas.microsoft.com/office/powerpoint/2010/main" val="24409719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198892F2-3F62-43B9-961F-613637B78F27}"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4950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91592A8B-53B5-4E19-903D-F393E5AA5334}" type="slidenum">
              <a:rPr lang="en-US" altLang="en-US" sz="1400" b="0" i="0">
                <a:latin typeface="Times New Roman" panose="02020603050405020304" pitchFamily="18" charset="0"/>
              </a:rPr>
              <a:pPr eaLnBrk="0" hangingPunct="0">
                <a:spcBef>
                  <a:spcPct val="0"/>
                </a:spcBef>
                <a:buFontTx/>
                <a:buNone/>
              </a:pPr>
              <a:t>73</a:t>
            </a:fld>
            <a:endParaRPr lang="en-US" altLang="en-US" sz="1400" b="0" i="0">
              <a:latin typeface="Times New Roman" panose="02020603050405020304" pitchFamily="18" charset="0"/>
            </a:endParaRPr>
          </a:p>
        </p:txBody>
      </p:sp>
      <p:pic>
        <p:nvPicPr>
          <p:cNvPr id="1495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4975" y="1016000"/>
            <a:ext cx="878205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04350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Date Placeholder 3"/>
          <p:cNvSpPr txBox="1">
            <a:spLocks noGrp="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7268A94-0E8B-4C1B-BB03-E7E8092D2E49}" type="datetime1">
              <a:rPr lang="en-US" altLang="en-US" sz="1400" b="0" i="0">
                <a:latin typeface="Times New Roman" panose="02020603050405020304" pitchFamily="18" charset="0"/>
              </a:rPr>
              <a:pPr>
                <a:spcBef>
                  <a:spcPct val="0"/>
                </a:spcBef>
                <a:buFontTx/>
                <a:buNone/>
              </a:pPr>
              <a:t>8/28/2017</a:t>
            </a:fld>
            <a:endParaRPr lang="en-US" altLang="en-US" sz="1400" b="0" i="0">
              <a:latin typeface="Times New Roman" panose="02020603050405020304" pitchFamily="18" charset="0"/>
            </a:endParaRPr>
          </a:p>
        </p:txBody>
      </p:sp>
      <p:sp>
        <p:nvSpPr>
          <p:cNvPr id="150531" name="Slide Number Placeholder 5"/>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fld id="{4F0FA63A-766D-475E-BB45-5691D586BCB4}" type="slidenum">
              <a:rPr lang="en-US" altLang="en-US" sz="1400" b="0" i="0">
                <a:latin typeface="Times New Roman" panose="02020603050405020304" pitchFamily="18" charset="0"/>
              </a:rPr>
              <a:pPr algn="r">
                <a:spcBef>
                  <a:spcPct val="0"/>
                </a:spcBef>
                <a:buFontTx/>
                <a:buNone/>
              </a:pPr>
              <a:t>74</a:t>
            </a:fld>
            <a:endParaRPr lang="en-US" altLang="en-US" sz="1400" b="0" i="0">
              <a:latin typeface="Times New Roman" panose="02020603050405020304" pitchFamily="18" charset="0"/>
            </a:endParaRPr>
          </a:p>
        </p:txBody>
      </p:sp>
      <p:sp>
        <p:nvSpPr>
          <p:cNvPr id="150532" name="Rectangle 2"/>
          <p:cNvSpPr>
            <a:spLocks noChangeArrowheads="1"/>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i="0">
                <a:solidFill>
                  <a:schemeClr val="tx2"/>
                </a:solidFill>
              </a:rPr>
              <a:t>More extensions to RBAC</a:t>
            </a:r>
          </a:p>
        </p:txBody>
      </p:sp>
      <p:sp>
        <p:nvSpPr>
          <p:cNvPr id="150533" name="Rectangle 3"/>
          <p:cNvSpPr>
            <a:spLocks noChangeArrowheads="1"/>
          </p:cNvSpPr>
          <p:nvPr/>
        </p:nvSpPr>
        <p:spPr bwMode="auto">
          <a:xfrm>
            <a:off x="2209800" y="1676400"/>
            <a:ext cx="7772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en-US"/>
              <a:t>Separation of administrative roles: administrators have special rights to create users, roles, grant rights,…</a:t>
            </a:r>
          </a:p>
          <a:p>
            <a:pPr eaLnBrk="1" hangingPunct="1"/>
            <a:r>
              <a:rPr lang="en-US" altLang="en-US"/>
              <a:t>Groups of users:  a set of users taken as a whole for access rights</a:t>
            </a:r>
          </a:p>
        </p:txBody>
      </p:sp>
    </p:spTree>
    <p:extLst>
      <p:ext uri="{BB962C8B-B14F-4D97-AF65-F5344CB8AC3E}">
        <p14:creationId xmlns:p14="http://schemas.microsoft.com/office/powerpoint/2010/main" val="34437252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C3AD148E-5327-4A1F-A7E4-6C19EC18749C}"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5155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9BB3DAA5-EA19-4BF0-80D4-AFBB8CEAA67A}" type="slidenum">
              <a:rPr lang="en-US" altLang="en-US" sz="1400" b="0" i="0">
                <a:latin typeface="Times New Roman" panose="02020603050405020304" pitchFamily="18" charset="0"/>
              </a:rPr>
              <a:pPr eaLnBrk="0" hangingPunct="0">
                <a:spcBef>
                  <a:spcPct val="0"/>
                </a:spcBef>
                <a:buFontTx/>
                <a:buNone/>
              </a:pPr>
              <a:t>75</a:t>
            </a:fld>
            <a:endParaRPr lang="en-US" altLang="en-US" sz="1400" b="0" i="0">
              <a:latin typeface="Times New Roman" panose="02020603050405020304" pitchFamily="18" charset="0"/>
            </a:endParaRPr>
          </a:p>
        </p:txBody>
      </p:sp>
      <p:sp>
        <p:nvSpPr>
          <p:cNvPr id="151556" name="Rectangle 2"/>
          <p:cNvSpPr>
            <a:spLocks noGrp="1" noChangeArrowheads="1"/>
          </p:cNvSpPr>
          <p:nvPr>
            <p:ph type="title" idx="4294967295"/>
          </p:nvPr>
        </p:nvSpPr>
        <p:spPr/>
        <p:txBody>
          <a:bodyPr/>
          <a:lstStyle/>
          <a:p>
            <a:pPr eaLnBrk="1" hangingPunct="1"/>
            <a:r>
              <a:rPr lang="en-US" altLang="en-US" smtClean="0"/>
              <a:t>Extended RBAC pattern</a:t>
            </a:r>
          </a:p>
        </p:txBody>
      </p:sp>
      <p:pic>
        <p:nvPicPr>
          <p:cNvPr id="15155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9438" y="1933576"/>
            <a:ext cx="5956300"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302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Date Placeholder 1"/>
          <p:cNvSpPr txBox="1">
            <a:spLocks noGrp="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DAB052D-DE10-40D9-9857-93FA5DB6D3BD}" type="datetime1">
              <a:rPr lang="en-US" altLang="en-US" sz="1400" b="0" i="0">
                <a:latin typeface="Times New Roman" panose="02020603050405020304" pitchFamily="18" charset="0"/>
              </a:rPr>
              <a:pPr>
                <a:spcBef>
                  <a:spcPct val="0"/>
                </a:spcBef>
                <a:buFontTx/>
                <a:buNone/>
              </a:pPr>
              <a:t>8/28/2017</a:t>
            </a:fld>
            <a:endParaRPr lang="en-US" altLang="en-US" sz="1400" b="0" i="0">
              <a:latin typeface="Times New Roman" panose="02020603050405020304" pitchFamily="18" charset="0"/>
            </a:endParaRPr>
          </a:p>
        </p:txBody>
      </p:sp>
      <p:sp>
        <p:nvSpPr>
          <p:cNvPr id="152579" name="Slide Number Placeholder 2"/>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fld id="{5B41CFE4-3664-4375-9EC4-665808B27608}" type="slidenum">
              <a:rPr lang="en-US" altLang="en-US" sz="1400" b="0" i="0">
                <a:latin typeface="Times New Roman" panose="02020603050405020304" pitchFamily="18" charset="0"/>
              </a:rPr>
              <a:pPr algn="r">
                <a:spcBef>
                  <a:spcPct val="0"/>
                </a:spcBef>
                <a:buFontTx/>
                <a:buNone/>
              </a:pPr>
              <a:t>76</a:t>
            </a:fld>
            <a:endParaRPr lang="en-US" altLang="en-US" sz="1400" b="0" i="0">
              <a:latin typeface="Times New Roman" panose="02020603050405020304" pitchFamily="18" charset="0"/>
            </a:endParaRPr>
          </a:p>
        </p:txBody>
      </p:sp>
      <p:sp>
        <p:nvSpPr>
          <p:cNvPr id="152580" name="Rectangle 4"/>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200">
                <a:solidFill>
                  <a:schemeClr val="tx2"/>
                </a:solidFill>
                <a:latin typeface="Times New Roman" panose="02020603050405020304" pitchFamily="18" charset="0"/>
              </a:rPr>
              <a:t>Role rights for financial institution</a:t>
            </a:r>
          </a:p>
        </p:txBody>
      </p:sp>
      <p:sp>
        <p:nvSpPr>
          <p:cNvPr id="152581" name="Rectangle 5"/>
          <p:cNvSpPr>
            <a:spLocks noChangeArrowheads="1"/>
          </p:cNvSpPr>
          <p:nvPr/>
        </p:nvSpPr>
        <p:spPr bwMode="auto">
          <a:xfrm>
            <a:off x="2209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a:latin typeface="Times New Roman" panose="02020603050405020304" pitchFamily="18" charset="0"/>
              </a:rPr>
              <a:t>Customers can open/close accounts</a:t>
            </a:r>
          </a:p>
          <a:p>
            <a:r>
              <a:rPr lang="en-US" altLang="en-US">
                <a:latin typeface="Times New Roman" panose="02020603050405020304" pitchFamily="18" charset="0"/>
              </a:rPr>
              <a:t>Customers can initiate trade</a:t>
            </a:r>
          </a:p>
          <a:p>
            <a:r>
              <a:rPr lang="en-US" altLang="en-US">
                <a:latin typeface="Times New Roman" panose="02020603050405020304" pitchFamily="18" charset="0"/>
              </a:rPr>
              <a:t>Broker can perform trade</a:t>
            </a:r>
          </a:p>
          <a:p>
            <a:r>
              <a:rPr lang="en-US" altLang="en-US">
                <a:latin typeface="Times New Roman" panose="02020603050405020304" pitchFamily="18" charset="0"/>
              </a:rPr>
              <a:t>Auditor can inspect (read) trade transactions</a:t>
            </a:r>
          </a:p>
        </p:txBody>
      </p:sp>
    </p:spTree>
    <p:extLst>
      <p:ext uri="{BB962C8B-B14F-4D97-AF65-F5344CB8AC3E}">
        <p14:creationId xmlns:p14="http://schemas.microsoft.com/office/powerpoint/2010/main" val="14024258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Date Placeholder 1"/>
          <p:cNvSpPr txBox="1">
            <a:spLocks noGrp="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BAA3080-3DEC-437A-B061-EFAE2E61860D}" type="datetime1">
              <a:rPr lang="en-US" altLang="en-US" sz="1400" b="0" i="0">
                <a:latin typeface="Times New Roman" panose="02020603050405020304" pitchFamily="18" charset="0"/>
              </a:rPr>
              <a:pPr>
                <a:spcBef>
                  <a:spcPct val="0"/>
                </a:spcBef>
                <a:buFontTx/>
                <a:buNone/>
              </a:pPr>
              <a:t>8/28/2017</a:t>
            </a:fld>
            <a:endParaRPr lang="en-US" altLang="en-US" sz="1400" b="0" i="0">
              <a:latin typeface="Times New Roman" panose="02020603050405020304" pitchFamily="18" charset="0"/>
            </a:endParaRPr>
          </a:p>
        </p:txBody>
      </p:sp>
      <p:sp>
        <p:nvSpPr>
          <p:cNvPr id="153603" name="Slide Number Placeholder 2"/>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fld id="{2DFA6765-53F2-420A-BD5B-FDC7E5FE746F}" type="slidenum">
              <a:rPr lang="en-US" altLang="en-US" sz="1400" b="0" i="0">
                <a:latin typeface="Times New Roman" panose="02020603050405020304" pitchFamily="18" charset="0"/>
              </a:rPr>
              <a:pPr algn="r">
                <a:spcBef>
                  <a:spcPct val="0"/>
                </a:spcBef>
                <a:buFontTx/>
                <a:buNone/>
              </a:pPr>
              <a:t>77</a:t>
            </a:fld>
            <a:endParaRPr lang="en-US" altLang="en-US" sz="1400" b="0" i="0">
              <a:latin typeface="Times New Roman" panose="02020603050405020304" pitchFamily="18" charset="0"/>
            </a:endParaRPr>
          </a:p>
        </p:txBody>
      </p:sp>
      <p:pic>
        <p:nvPicPr>
          <p:cNvPr id="15360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3450" y="609601"/>
            <a:ext cx="7785100"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2404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Implied authorization</a:t>
            </a:r>
            <a:r>
              <a:rPr lang="en-US" b="1" i="1" dirty="0"/>
              <a:t/>
            </a:r>
            <a:br>
              <a:rPr lang="en-US" b="1" i="1" dirty="0"/>
            </a:b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For </a:t>
            </a:r>
            <a:r>
              <a:rPr lang="en-US" dirty="0"/>
              <a:t>convenience we may need to group or structure subjects, protection objects, and some access types in such a way that they may imply others in some ordering structure. In this case, a rule component may be implied by another rule and this must be taken into account when evaluating access. </a:t>
            </a:r>
            <a:endParaRPr lang="en-US" b="1" dirty="0"/>
          </a:p>
          <a:p>
            <a:pPr marL="0" indent="0">
              <a:buNone/>
            </a:pPr>
            <a:endParaRPr lang="en-US" dirty="0"/>
          </a:p>
          <a:p>
            <a:r>
              <a:rPr lang="en-US" dirty="0"/>
              <a:t>The concept of </a:t>
            </a:r>
            <a:r>
              <a:rPr lang="en-US" i="1" dirty="0"/>
              <a:t>implied authorization</a:t>
            </a:r>
            <a:r>
              <a:rPr lang="en-US" dirty="0"/>
              <a:t> was introduced in [Fer75b] and subsequently has been applied in some research projects and used in the later versions of the Windows operating system (starting with NT Version 4.0) and the .NET component authorization. It has also been applied to object-oriented databases where access rights can be inherited along generalization or aggregation hierarchies as we discuss in the chapter on database systems. </a:t>
            </a:r>
          </a:p>
          <a:p>
            <a:endParaRPr lang="en-US" dirty="0"/>
          </a:p>
        </p:txBody>
      </p:sp>
    </p:spTree>
    <p:extLst>
      <p:ext uri="{BB962C8B-B14F-4D97-AF65-F5344CB8AC3E}">
        <p14:creationId xmlns:p14="http://schemas.microsoft.com/office/powerpoint/2010/main" val="40758828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Nearly Every U.S. Arms Program Found Vulnerable to Cyber Attacks</a:t>
            </a:r>
            <a:br>
              <a:rPr lang="en-US" b="1" i="1" dirty="0"/>
            </a:br>
            <a:r>
              <a:rPr lang="en-US" sz="1600" b="1" i="1" dirty="0"/>
              <a:t>http://www.nytimes.com/reuters/2015/01/20/technology/20reuters-cybersecurity-pentagon.html?_r=0</a:t>
            </a:r>
            <a:endParaRPr lang="en-US" sz="1600" dirty="0"/>
          </a:p>
        </p:txBody>
      </p:sp>
      <p:sp>
        <p:nvSpPr>
          <p:cNvPr id="3" name="Content Placeholder 2"/>
          <p:cNvSpPr>
            <a:spLocks noGrp="1"/>
          </p:cNvSpPr>
          <p:nvPr>
            <p:ph idx="1"/>
          </p:nvPr>
        </p:nvSpPr>
        <p:spPr/>
        <p:txBody>
          <a:bodyPr>
            <a:normAutofit fontScale="92500" lnSpcReduction="10000"/>
          </a:bodyPr>
          <a:lstStyle/>
          <a:p>
            <a:r>
              <a:rPr lang="en-US" dirty="0"/>
              <a:t>WASHINGTON — Nearly every U.S. weapons program tested in fiscal 2014 showed "significant vulnerabilities" to cyber attacks, including misconfigured, unpatched and outdated software, the Pentagon's chief weapons tester said in his annual report released Tuesday.</a:t>
            </a:r>
          </a:p>
          <a:p>
            <a:r>
              <a:rPr lang="en-US" dirty="0"/>
              <a:t>Michael Gilmore, director of operational test and evaluation (DOT&amp;E), said program managers had worked to resolve problems discovered in previous years and security was improving, but this year's testing had revealed new vulnerabilities</a:t>
            </a:r>
            <a:r>
              <a:rPr lang="en-US" dirty="0" smtClean="0"/>
              <a:t>.</a:t>
            </a:r>
          </a:p>
          <a:p>
            <a:r>
              <a:rPr lang="en-US" dirty="0"/>
              <a:t>The report comes amid growing attention to cybersecurity within the U.S. government, and was released days after fresh documents leaked by former U.S. intelligence contractor Edward Snowden said China had stolen "many terabytes" of data about the Lockheed Martin Corp </a:t>
            </a:r>
            <a:r>
              <a:rPr lang="en-US" u="sng" dirty="0">
                <a:hlinkClick r:id="rId2" tooltip="More articles about the F35 Joint Strike Fighter."/>
              </a:rPr>
              <a:t>F-35 fighter jet</a:t>
            </a:r>
            <a:r>
              <a:rPr lang="en-US" dirty="0"/>
              <a:t>.</a:t>
            </a:r>
          </a:p>
          <a:p>
            <a:pPr marL="0" indent="0">
              <a:buNone/>
            </a:pPr>
            <a:endParaRPr lang="en-US" dirty="0"/>
          </a:p>
        </p:txBody>
      </p:sp>
    </p:spTree>
    <p:extLst>
      <p:ext uri="{BB962C8B-B14F-4D97-AF65-F5344CB8AC3E}">
        <p14:creationId xmlns:p14="http://schemas.microsoft.com/office/powerpoint/2010/main" val="2788138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mtClean="0"/>
              <a:t>1.10</a:t>
            </a:r>
          </a:p>
        </p:txBody>
      </p:sp>
      <p:sp>
        <p:nvSpPr>
          <p:cNvPr id="12291" name="Rectangle 3"/>
          <p:cNvSpPr>
            <a:spLocks noGrp="1" noChangeArrowheads="1"/>
          </p:cNvSpPr>
          <p:nvPr>
            <p:ph type="body" idx="1"/>
          </p:nvPr>
        </p:nvSpPr>
        <p:spPr/>
        <p:txBody>
          <a:bodyPr/>
          <a:lstStyle/>
          <a:p>
            <a:pPr marL="609600" indent="-609600"/>
            <a:r>
              <a:rPr lang="en-US" altLang="en-US" smtClean="0"/>
              <a:t> Would you hire somebody convicted of some computer crime to be the security expert in your company? Justify your answer.</a:t>
            </a:r>
          </a:p>
        </p:txBody>
      </p:sp>
    </p:spTree>
    <p:extLst>
      <p:ext uri="{BB962C8B-B14F-4D97-AF65-F5344CB8AC3E}">
        <p14:creationId xmlns:p14="http://schemas.microsoft.com/office/powerpoint/2010/main" val="16964708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Assignment 2</a:t>
            </a:r>
          </a:p>
        </p:txBody>
      </p:sp>
      <p:sp>
        <p:nvSpPr>
          <p:cNvPr id="3" name="Content Placeholder 2"/>
          <p:cNvSpPr>
            <a:spLocks noGrp="1"/>
          </p:cNvSpPr>
          <p:nvPr>
            <p:ph idx="1"/>
          </p:nvPr>
        </p:nvSpPr>
        <p:spPr/>
        <p:txBody>
          <a:bodyPr>
            <a:normAutofit/>
          </a:bodyPr>
          <a:lstStyle/>
          <a:p>
            <a:pPr>
              <a:buNone/>
            </a:pPr>
            <a:r>
              <a:rPr lang="en-US" dirty="0" smtClean="0"/>
              <a:t>   Q1 (Chapter 2): Consider a use case to borrow a book in a library. It has the following actions: A1: the customer presents a book she wants to borrow to be scanned; A2: the customer presents her card to have the book charged to it; A3: the catalog of available books is updated. </a:t>
            </a:r>
          </a:p>
          <a:p>
            <a:pPr>
              <a:buNone/>
            </a:pPr>
            <a:r>
              <a:rPr lang="en-US" dirty="0" smtClean="0"/>
              <a:t>    a) Enumerate the possible threats</a:t>
            </a:r>
          </a:p>
          <a:p>
            <a:pPr>
              <a:buNone/>
            </a:pPr>
            <a:r>
              <a:rPr lang="en-US" dirty="0" smtClean="0"/>
              <a:t>    b)  Indicate policies to stop these threats</a:t>
            </a:r>
            <a:endParaRPr lang="en-US" dirty="0"/>
          </a:p>
        </p:txBody>
      </p:sp>
      <p:pic>
        <p:nvPicPr>
          <p:cNvPr id="4" name="~PP2947.WAV">
            <a:hlinkClick r:id="" action="ppaction://media"/>
          </p:cNvPr>
          <p:cNvPicPr>
            <a:picLocks noRot="1" noChangeAspect="1"/>
          </p:cNvPicPr>
          <p:nvPr>
            <a:wavAudioFile r:embed="rId1" name="~PP2947.WAV"/>
          </p:nvPr>
        </p:nvPicPr>
        <p:blipFill>
          <a:blip r:embed="rId3" cstate="print"/>
          <a:stretch>
            <a:fillRect/>
          </a:stretch>
        </p:blipFill>
        <p:spPr>
          <a:xfrm>
            <a:off x="10220325" y="6410325"/>
            <a:ext cx="304800" cy="304800"/>
          </a:xfrm>
          <a:prstGeom prst="rect">
            <a:avLst/>
          </a:prstGeom>
        </p:spPr>
      </p:pic>
    </p:spTree>
    <p:extLst>
      <p:ext uri="{BB962C8B-B14F-4D97-AF65-F5344CB8AC3E}">
        <p14:creationId xmlns:p14="http://schemas.microsoft.com/office/powerpoint/2010/main" val="111175989"/>
      </p:ext>
    </p:extLst>
  </p:cSld>
  <p:clrMapOvr>
    <a:masterClrMapping/>
  </p:clrMapOvr>
  <p:transition advTm="1334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151" y="365125"/>
            <a:ext cx="10515600" cy="1325563"/>
          </a:xfrm>
        </p:spPr>
        <p:txBody>
          <a:bodyPr/>
          <a:lstStyle/>
          <a:p>
            <a:r>
              <a:rPr lang="en-US" dirty="0" smtClean="0"/>
              <a:t>Q1 solution</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AutoNum type="alphaLcParenR"/>
            </a:pPr>
            <a:r>
              <a:rPr lang="en-US" sz="3400" dirty="0"/>
              <a:t>We assume that Attacker can only apply the same operation on assets as the </a:t>
            </a:r>
            <a:r>
              <a:rPr lang="en-US" sz="3400" dirty="0" smtClean="0"/>
              <a:t>activity (action)</a:t>
            </a:r>
            <a:endParaRPr lang="en-US" sz="3400" dirty="0"/>
          </a:p>
          <a:p>
            <a:pPr marL="514350" indent="-514350">
              <a:buAutoNum type="alphaLcParenR"/>
            </a:pPr>
            <a:endParaRPr lang="en-US" sz="3400" dirty="0"/>
          </a:p>
          <a:p>
            <a:pPr marL="514350" indent="-514350">
              <a:buNone/>
            </a:pPr>
            <a:r>
              <a:rPr lang="en-US" sz="3400" dirty="0"/>
              <a:t>A1 (action 1)- T11 (threat 1 of Action 1)—Asset: Book--Attacker can change the book id </a:t>
            </a:r>
            <a:r>
              <a:rPr lang="en-US" sz="3400" dirty="0" smtClean="0"/>
              <a:t>information after </a:t>
            </a:r>
            <a:r>
              <a:rPr lang="en-US" sz="3400" dirty="0"/>
              <a:t>it has been scanned (we cannot control physical attacks to books by using software) and replace it with the one of a cheaper book (the system would not allow to charge no book) so he could make some money (an integrity attack)</a:t>
            </a:r>
          </a:p>
          <a:p>
            <a:pPr marL="514350" indent="-514350">
              <a:buNone/>
            </a:pPr>
            <a:r>
              <a:rPr lang="en-US" sz="3400" dirty="0"/>
              <a:t>A2-T21—Asset: Customer Card--Attacker can have the book charged to another customer to obtain a free book (integrity attack)</a:t>
            </a:r>
          </a:p>
          <a:p>
            <a:pPr marL="514350" indent="-514350">
              <a:buNone/>
            </a:pPr>
            <a:r>
              <a:rPr lang="en-US" sz="3400" dirty="0"/>
              <a:t>A3- T31—Asset: Catalog-Attacker can change information about availability of books for disruption purposes (</a:t>
            </a:r>
            <a:r>
              <a:rPr lang="en-US" sz="3400" dirty="0" err="1"/>
              <a:t>DoS</a:t>
            </a:r>
            <a:r>
              <a:rPr lang="en-US" sz="3400" dirty="0"/>
              <a:t> attack)</a:t>
            </a:r>
          </a:p>
          <a:p>
            <a:pPr marL="514350" indent="-514350">
              <a:buNone/>
            </a:pPr>
            <a:endParaRPr lang="en-US" dirty="0"/>
          </a:p>
        </p:txBody>
      </p:sp>
      <p:pic>
        <p:nvPicPr>
          <p:cNvPr id="4" name="~PP3710.WAV">
            <a:hlinkClick r:id="" action="ppaction://media"/>
          </p:cNvPr>
          <p:cNvPicPr>
            <a:picLocks noRot="1" noChangeAspect="1"/>
          </p:cNvPicPr>
          <p:nvPr>
            <a:wavAudioFile r:embed="rId1" name="~PP3710.WAV"/>
          </p:nvPr>
        </p:nvPicPr>
        <p:blipFill>
          <a:blip r:embed="rId3" cstate="print"/>
          <a:stretch>
            <a:fillRect/>
          </a:stretch>
        </p:blipFill>
        <p:spPr>
          <a:xfrm>
            <a:off x="10220325" y="6410325"/>
            <a:ext cx="304800" cy="304800"/>
          </a:xfrm>
          <a:prstGeom prst="rect">
            <a:avLst/>
          </a:prstGeom>
        </p:spPr>
      </p:pic>
    </p:spTree>
    <p:extLst>
      <p:ext uri="{BB962C8B-B14F-4D97-AF65-F5344CB8AC3E}">
        <p14:creationId xmlns:p14="http://schemas.microsoft.com/office/powerpoint/2010/main" val="4196157194"/>
      </p:ext>
    </p:extLst>
  </p:cSld>
  <p:clrMapOvr>
    <a:masterClrMapping/>
  </p:clrMapOvr>
  <p:transition advTm="2047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Sol. (Cont.)</a:t>
            </a:r>
            <a:endParaRPr lang="en-US" dirty="0"/>
          </a:p>
        </p:txBody>
      </p:sp>
      <p:sp>
        <p:nvSpPr>
          <p:cNvPr id="3" name="Content Placeholder 2"/>
          <p:cNvSpPr>
            <a:spLocks noGrp="1"/>
          </p:cNvSpPr>
          <p:nvPr>
            <p:ph idx="1"/>
          </p:nvPr>
        </p:nvSpPr>
        <p:spPr/>
        <p:txBody>
          <a:bodyPr/>
          <a:lstStyle/>
          <a:p>
            <a:pPr>
              <a:buNone/>
            </a:pPr>
            <a:r>
              <a:rPr lang="en-US" sz="2400" dirty="0"/>
              <a:t>b) Policies for defenses</a:t>
            </a:r>
          </a:p>
          <a:p>
            <a:pPr>
              <a:buNone/>
            </a:pPr>
            <a:r>
              <a:rPr lang="en-US" sz="2400" dirty="0"/>
              <a:t>For each threat we should consider if it is performed by an external attacker or an insider</a:t>
            </a:r>
          </a:p>
          <a:p>
            <a:pPr>
              <a:buNone/>
            </a:pPr>
            <a:r>
              <a:rPr lang="en-US" sz="2400" dirty="0"/>
              <a:t>Defenses must be correlated with the specific threats</a:t>
            </a:r>
          </a:p>
          <a:p>
            <a:pPr>
              <a:buNone/>
            </a:pPr>
            <a:r>
              <a:rPr lang="en-US" sz="2400" dirty="0"/>
              <a:t>Threats must be correlated with activities; we need to be systematic to make sure we found all the threats</a:t>
            </a:r>
          </a:p>
          <a:p>
            <a:pPr>
              <a:buNone/>
            </a:pPr>
            <a:r>
              <a:rPr lang="en-US" sz="2400" dirty="0" smtClean="0"/>
              <a:t>T11-T31: </a:t>
            </a:r>
            <a:r>
              <a:rPr lang="en-US" sz="2400" dirty="0"/>
              <a:t>External—P1 (Authentication and Authorization)</a:t>
            </a:r>
          </a:p>
          <a:p>
            <a:pPr>
              <a:buNone/>
            </a:pPr>
            <a:r>
              <a:rPr lang="en-US" sz="2400" dirty="0"/>
              <a:t>          Insider—P2 (Logging and Auditing)</a:t>
            </a:r>
          </a:p>
          <a:p>
            <a:pPr>
              <a:buNone/>
            </a:pPr>
            <a:r>
              <a:rPr lang="en-US" sz="2400" dirty="0"/>
              <a:t>A&amp;A cannot stop insiders since they have the right to change IDs</a:t>
            </a:r>
          </a:p>
          <a:p>
            <a:pPr>
              <a:buNone/>
            </a:pPr>
            <a:r>
              <a:rPr lang="en-US" sz="2400" dirty="0"/>
              <a:t>for example, but we can find out later what they did</a:t>
            </a:r>
          </a:p>
          <a:p>
            <a:pPr>
              <a:buNone/>
            </a:pPr>
            <a:endParaRPr lang="en-US" dirty="0" smtClean="0"/>
          </a:p>
          <a:p>
            <a:pPr>
              <a:buNone/>
            </a:pPr>
            <a:endParaRPr lang="en-US" dirty="0"/>
          </a:p>
        </p:txBody>
      </p:sp>
      <p:pic>
        <p:nvPicPr>
          <p:cNvPr id="4" name="~PP3594.WAV">
            <a:hlinkClick r:id="" action="ppaction://media"/>
          </p:cNvPr>
          <p:cNvPicPr>
            <a:picLocks noRot="1" noChangeAspect="1"/>
          </p:cNvPicPr>
          <p:nvPr>
            <a:wavAudioFile r:embed="rId1" name="~PP3594.WAV"/>
          </p:nvPr>
        </p:nvPicPr>
        <p:blipFill>
          <a:blip r:embed="rId3" cstate="print"/>
          <a:stretch>
            <a:fillRect/>
          </a:stretch>
        </p:blipFill>
        <p:spPr>
          <a:xfrm>
            <a:off x="10220325" y="6410325"/>
            <a:ext cx="304800" cy="304800"/>
          </a:xfrm>
          <a:prstGeom prst="rect">
            <a:avLst/>
          </a:prstGeom>
        </p:spPr>
      </p:pic>
    </p:spTree>
    <p:extLst>
      <p:ext uri="{BB962C8B-B14F-4D97-AF65-F5344CB8AC3E}">
        <p14:creationId xmlns:p14="http://schemas.microsoft.com/office/powerpoint/2010/main" val="2901144614"/>
      </p:ext>
    </p:extLst>
  </p:cSld>
  <p:clrMapOvr>
    <a:masterClrMapping/>
  </p:clrMapOvr>
  <p:transition advTm="126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ltLang="en-US" dirty="0" smtClean="0"/>
              <a:t>Multilevel models</a:t>
            </a:r>
          </a:p>
        </p:txBody>
      </p:sp>
      <p:sp>
        <p:nvSpPr>
          <p:cNvPr id="159747" name="Rectangle 3"/>
          <p:cNvSpPr>
            <a:spLocks noGrp="1" noChangeArrowheads="1"/>
          </p:cNvSpPr>
          <p:nvPr>
            <p:ph type="body" idx="1"/>
          </p:nvPr>
        </p:nvSpPr>
        <p:spPr/>
        <p:txBody>
          <a:bodyPr/>
          <a:lstStyle/>
          <a:p>
            <a:pPr>
              <a:lnSpc>
                <a:spcPct val="90000"/>
              </a:lnSpc>
              <a:buFontTx/>
              <a:buNone/>
            </a:pPr>
            <a:r>
              <a:rPr lang="en-US" altLang="en-US" sz="2400" dirty="0"/>
              <a:t>Because of the way they control security they have also been called </a:t>
            </a:r>
            <a:r>
              <a:rPr lang="en-US" altLang="en-US" sz="2400" b="1" dirty="0" smtClean="0"/>
              <a:t>data (information) </a:t>
            </a:r>
            <a:r>
              <a:rPr lang="en-US" altLang="en-US" sz="2400" b="1" dirty="0"/>
              <a:t>flow models</a:t>
            </a:r>
            <a:r>
              <a:rPr lang="en-US" altLang="en-US" sz="2400" dirty="0"/>
              <a:t>, they control the allowed flow of data between </a:t>
            </a:r>
            <a:r>
              <a:rPr lang="en-US" altLang="en-US" sz="2400" dirty="0" smtClean="0"/>
              <a:t>hierarchical levels</a:t>
            </a:r>
            <a:r>
              <a:rPr lang="en-US" altLang="en-US" sz="2400" dirty="0"/>
              <a:t>. These models have been formalized in three different ways: </a:t>
            </a:r>
          </a:p>
          <a:p>
            <a:pPr>
              <a:lnSpc>
                <a:spcPct val="90000"/>
              </a:lnSpc>
            </a:pPr>
            <a:r>
              <a:rPr lang="en-US" altLang="en-US" sz="2400" dirty="0"/>
              <a:t>The </a:t>
            </a:r>
            <a:r>
              <a:rPr lang="en-US" altLang="en-US" sz="2400" b="1" dirty="0"/>
              <a:t>Bell-La </a:t>
            </a:r>
            <a:r>
              <a:rPr lang="en-US" altLang="en-US" sz="2400" b="1" dirty="0" err="1"/>
              <a:t>Padula</a:t>
            </a:r>
            <a:r>
              <a:rPr lang="en-US" altLang="en-US" sz="2400" b="1" dirty="0"/>
              <a:t> </a:t>
            </a:r>
            <a:r>
              <a:rPr lang="en-US" altLang="en-US" sz="2400" dirty="0"/>
              <a:t>model, intended to control leakage of information between levels.</a:t>
            </a:r>
          </a:p>
          <a:p>
            <a:pPr>
              <a:lnSpc>
                <a:spcPct val="90000"/>
              </a:lnSpc>
            </a:pPr>
            <a:r>
              <a:rPr lang="en-US" altLang="en-US" sz="2400" dirty="0"/>
              <a:t>The </a:t>
            </a:r>
            <a:r>
              <a:rPr lang="en-US" altLang="en-US" sz="2400" b="1" dirty="0" err="1"/>
              <a:t>Biba</a:t>
            </a:r>
            <a:r>
              <a:rPr lang="en-US" altLang="en-US" sz="2400" dirty="0"/>
              <a:t> model, which controls data integrity. </a:t>
            </a:r>
          </a:p>
          <a:p>
            <a:pPr>
              <a:lnSpc>
                <a:spcPct val="90000"/>
              </a:lnSpc>
            </a:pPr>
            <a:r>
              <a:rPr lang="en-US" altLang="en-US" sz="2400" dirty="0"/>
              <a:t>The </a:t>
            </a:r>
            <a:r>
              <a:rPr lang="en-US" altLang="en-US" sz="2400" b="1" dirty="0"/>
              <a:t>Lattice model</a:t>
            </a:r>
            <a:r>
              <a:rPr lang="en-US" altLang="en-US" sz="2400" dirty="0"/>
              <a:t>, which generalizes the partially ordered levels of the previous models using the concept of mathematical lattices.</a:t>
            </a:r>
          </a:p>
        </p:txBody>
      </p:sp>
    </p:spTree>
    <p:extLst>
      <p:ext uri="{BB962C8B-B14F-4D97-AF65-F5344CB8AC3E}">
        <p14:creationId xmlns:p14="http://schemas.microsoft.com/office/powerpoint/2010/main" val="36100461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23D91161-59B6-460C-B518-D198B6A280A6}"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546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A5E18997-6C17-47AD-8451-8395CBAAE734}" type="slidenum">
              <a:rPr lang="en-US" altLang="en-US" sz="1400" b="0" i="0">
                <a:latin typeface="Times New Roman" panose="02020603050405020304" pitchFamily="18" charset="0"/>
              </a:rPr>
              <a:pPr eaLnBrk="0" hangingPunct="0">
                <a:spcBef>
                  <a:spcPct val="0"/>
                </a:spcBef>
                <a:buFontTx/>
                <a:buNone/>
              </a:pPr>
              <a:t>84</a:t>
            </a:fld>
            <a:endParaRPr lang="en-US" altLang="en-US" sz="1400" b="0" i="0">
              <a:latin typeface="Times New Roman" panose="02020603050405020304" pitchFamily="18" charset="0"/>
            </a:endParaRPr>
          </a:p>
        </p:txBody>
      </p:sp>
      <p:sp>
        <p:nvSpPr>
          <p:cNvPr id="154628" name="Rectangle 2050"/>
          <p:cNvSpPr>
            <a:spLocks noGrp="1" noChangeArrowheads="1"/>
          </p:cNvSpPr>
          <p:nvPr>
            <p:ph type="title" idx="4294967295"/>
          </p:nvPr>
        </p:nvSpPr>
        <p:spPr/>
        <p:txBody>
          <a:bodyPr/>
          <a:lstStyle/>
          <a:p>
            <a:pPr eaLnBrk="1" hangingPunct="1"/>
            <a:r>
              <a:rPr lang="en-US" altLang="en-US" dirty="0" smtClean="0"/>
              <a:t>Features of the multilevel models</a:t>
            </a:r>
          </a:p>
        </p:txBody>
      </p:sp>
      <p:sp>
        <p:nvSpPr>
          <p:cNvPr id="154629" name="Rectangle 2051"/>
          <p:cNvSpPr>
            <a:spLocks noGrp="1" noChangeArrowheads="1"/>
          </p:cNvSpPr>
          <p:nvPr>
            <p:ph type="body" idx="4294967295"/>
          </p:nvPr>
        </p:nvSpPr>
        <p:spPr/>
        <p:txBody>
          <a:bodyPr>
            <a:normAutofit fontScale="92500" lnSpcReduction="10000"/>
          </a:bodyPr>
          <a:lstStyle/>
          <a:p>
            <a:r>
              <a:rPr lang="en-US" altLang="en-US" dirty="0" smtClean="0"/>
              <a:t>Users </a:t>
            </a:r>
            <a:r>
              <a:rPr lang="en-US" altLang="en-US" dirty="0"/>
              <a:t>and data are assigned </a:t>
            </a:r>
            <a:r>
              <a:rPr lang="en-US" altLang="en-US" b="1" dirty="0"/>
              <a:t>classifications or </a:t>
            </a:r>
            <a:r>
              <a:rPr lang="en-US" altLang="en-US" b="1" dirty="0" smtClean="0"/>
              <a:t>clearances</a:t>
            </a:r>
          </a:p>
          <a:p>
            <a:r>
              <a:rPr lang="en-US" altLang="en-US" dirty="0" smtClean="0"/>
              <a:t>They are </a:t>
            </a:r>
            <a:r>
              <a:rPr lang="en-US" altLang="en-US" b="1" dirty="0" smtClean="0"/>
              <a:t>mandatory </a:t>
            </a:r>
            <a:r>
              <a:rPr lang="en-US" altLang="en-US" dirty="0"/>
              <a:t>models (users are assigned to </a:t>
            </a:r>
            <a:r>
              <a:rPr lang="en-US" altLang="en-US" dirty="0" smtClean="0"/>
              <a:t>classifications </a:t>
            </a:r>
            <a:r>
              <a:rPr lang="en-US" altLang="en-US" dirty="0"/>
              <a:t>by administrators)</a:t>
            </a:r>
          </a:p>
          <a:p>
            <a:r>
              <a:rPr lang="en-US" altLang="en-US" dirty="0" smtClean="0"/>
              <a:t>Classifications </a:t>
            </a:r>
            <a:r>
              <a:rPr lang="en-US" altLang="en-US" dirty="0"/>
              <a:t>include </a:t>
            </a:r>
            <a:r>
              <a:rPr lang="en-US" altLang="en-US" b="1" dirty="0"/>
              <a:t>levels</a:t>
            </a:r>
            <a:r>
              <a:rPr lang="en-US" altLang="en-US" dirty="0"/>
              <a:t> (top secret, secret,…), and </a:t>
            </a:r>
            <a:r>
              <a:rPr lang="en-US" altLang="en-US" b="1" dirty="0" smtClean="0"/>
              <a:t>categories </a:t>
            </a:r>
            <a:r>
              <a:rPr lang="en-US" altLang="en-US" dirty="0" smtClean="0"/>
              <a:t>(compartments) </a:t>
            </a:r>
            <a:r>
              <a:rPr lang="en-US" altLang="en-US" dirty="0"/>
              <a:t>(</a:t>
            </a:r>
            <a:r>
              <a:rPr lang="en-US" altLang="en-US" dirty="0" err="1"/>
              <a:t>engDept</a:t>
            </a:r>
            <a:r>
              <a:rPr lang="en-US" altLang="en-US" dirty="0"/>
              <a:t>, </a:t>
            </a:r>
            <a:r>
              <a:rPr lang="en-US" altLang="en-US" dirty="0" err="1"/>
              <a:t>marketingDept</a:t>
            </a:r>
            <a:r>
              <a:rPr lang="en-US" altLang="en-US" dirty="0" smtClean="0"/>
              <a:t>, Army, …)</a:t>
            </a:r>
          </a:p>
          <a:p>
            <a:r>
              <a:rPr lang="en-US" altLang="en-US" dirty="0"/>
              <a:t>Typically use data labels (tags) to </a:t>
            </a:r>
            <a:r>
              <a:rPr lang="en-US" altLang="en-US" dirty="0" smtClean="0"/>
              <a:t>indicate their classifications or levels, used to enforce security</a:t>
            </a:r>
          </a:p>
          <a:p>
            <a:r>
              <a:rPr lang="en-US" altLang="en-US" dirty="0" smtClean="0"/>
              <a:t>In </a:t>
            </a:r>
            <a:r>
              <a:rPr lang="en-US" altLang="en-US" dirty="0"/>
              <a:t>each level an access matrix may further refine access control. </a:t>
            </a:r>
          </a:p>
          <a:p>
            <a:r>
              <a:rPr lang="en-US" altLang="en-US" dirty="0" smtClean="0"/>
              <a:t>Need </a:t>
            </a:r>
            <a:r>
              <a:rPr lang="en-US" altLang="en-US" dirty="0"/>
              <a:t>trusted processes to perform administrative functions (e.g., declassify documents, increase a user’s clearance) </a:t>
            </a:r>
            <a:r>
              <a:rPr lang="en-US" altLang="en-US" dirty="0" smtClean="0"/>
              <a:t>so </a:t>
            </a:r>
            <a:r>
              <a:rPr lang="en-US" altLang="en-US" dirty="0"/>
              <a:t>secure flow of control is not </a:t>
            </a:r>
            <a:r>
              <a:rPr lang="en-US" altLang="en-US" dirty="0" smtClean="0"/>
              <a:t>violated</a:t>
            </a:r>
          </a:p>
          <a:p>
            <a:pPr marL="0" indent="0">
              <a:buNone/>
            </a:pPr>
            <a:endParaRPr lang="en-US" altLang="en-US" dirty="0"/>
          </a:p>
          <a:p>
            <a:pPr marL="0" indent="0">
              <a:buNone/>
            </a:pPr>
            <a:endParaRPr lang="en-US" altLang="en-US" dirty="0"/>
          </a:p>
          <a:p>
            <a:pPr marL="0" indent="0">
              <a:buNone/>
            </a:pPr>
            <a:endParaRPr lang="en-US" altLang="en-US" dirty="0"/>
          </a:p>
          <a:p>
            <a:pPr eaLnBrk="1" hangingPunct="1"/>
            <a:endParaRPr lang="en-US" altLang="en-US" dirty="0" smtClean="0"/>
          </a:p>
        </p:txBody>
      </p:sp>
    </p:spTree>
    <p:extLst>
      <p:ext uri="{BB962C8B-B14F-4D97-AF65-F5344CB8AC3E}">
        <p14:creationId xmlns:p14="http://schemas.microsoft.com/office/powerpoint/2010/main" val="17842205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ltLang="en-US" smtClean="0"/>
              <a:t>Categories and levels</a:t>
            </a:r>
          </a:p>
        </p:txBody>
      </p:sp>
      <p:grpSp>
        <p:nvGrpSpPr>
          <p:cNvPr id="161795" name="Group 3"/>
          <p:cNvGrpSpPr>
            <a:grpSpLocks noChangeAspect="1"/>
          </p:cNvGrpSpPr>
          <p:nvPr/>
        </p:nvGrpSpPr>
        <p:grpSpPr bwMode="auto">
          <a:xfrm>
            <a:off x="2667000" y="2133600"/>
            <a:ext cx="6553200" cy="4038600"/>
            <a:chOff x="2446" y="2996"/>
            <a:chExt cx="10700" cy="6872"/>
          </a:xfrm>
        </p:grpSpPr>
        <p:sp>
          <p:nvSpPr>
            <p:cNvPr id="161796" name="AutoShape 4"/>
            <p:cNvSpPr>
              <a:spLocks noChangeAspect="1" noChangeArrowheads="1"/>
            </p:cNvSpPr>
            <p:nvPr/>
          </p:nvSpPr>
          <p:spPr bwMode="auto">
            <a:xfrm>
              <a:off x="2446" y="2996"/>
              <a:ext cx="10700" cy="6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cxnSp>
          <p:nvCxnSpPr>
            <p:cNvPr id="5" name="Straight Connector 4"/>
            <p:cNvCxnSpPr/>
            <p:nvPr/>
          </p:nvCxnSpPr>
          <p:spPr>
            <a:xfrm rot="16200000" flipH="1">
              <a:off x="3076" y="4288"/>
              <a:ext cx="5140" cy="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6772" y="4485"/>
              <a:ext cx="5246" cy="34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816" y="5028"/>
              <a:ext cx="5759" cy="1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565" y="5077"/>
              <a:ext cx="5862" cy="1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245" y="7213"/>
              <a:ext cx="42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546" y="5978"/>
              <a:ext cx="5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747" y="4744"/>
              <a:ext cx="7198" cy="105"/>
            </a:xfrm>
            <a:prstGeom prst="line">
              <a:avLst/>
            </a:prstGeom>
          </p:spPr>
          <p:style>
            <a:lnRef idx="1">
              <a:schemeClr val="accent1"/>
            </a:lnRef>
            <a:fillRef idx="0">
              <a:schemeClr val="accent1"/>
            </a:fillRef>
            <a:effectRef idx="0">
              <a:schemeClr val="accent1"/>
            </a:effectRef>
            <a:fontRef idx="minor">
              <a:schemeClr val="tx1"/>
            </a:fontRef>
          </p:style>
        </p:cxnSp>
        <p:sp>
          <p:nvSpPr>
            <p:cNvPr id="161804" name="TextBox 27"/>
            <p:cNvSpPr txBox="1">
              <a:spLocks noChangeArrowheads="1"/>
            </p:cNvSpPr>
            <p:nvPr/>
          </p:nvSpPr>
          <p:spPr bwMode="auto">
            <a:xfrm>
              <a:off x="6246" y="9371"/>
              <a:ext cx="26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65" tIns="30632" rIns="61265" bIns="30632">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200" b="0" i="0">
                  <a:solidFill>
                    <a:srgbClr val="000000"/>
                  </a:solidFill>
                  <a:latin typeface="Calibri" panose="020F0502020204030204" pitchFamily="34" charset="0"/>
                  <a:ea typeface="SimSun" panose="02010600030101010101" pitchFamily="2" charset="-122"/>
                </a:rPr>
                <a:t>   </a:t>
              </a:r>
              <a:endParaRPr lang="en-US" altLang="en-US" sz="1800" b="0" i="0"/>
            </a:p>
          </p:txBody>
        </p:sp>
        <p:sp>
          <p:nvSpPr>
            <p:cNvPr id="161805" name="TextBox 28"/>
            <p:cNvSpPr txBox="1">
              <a:spLocks noChangeArrowheads="1"/>
            </p:cNvSpPr>
            <p:nvPr/>
          </p:nvSpPr>
          <p:spPr bwMode="auto">
            <a:xfrm>
              <a:off x="8545" y="8034"/>
              <a:ext cx="2302"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65" tIns="30632" rIns="61265" bIns="30632">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200" b="0" i="0">
                  <a:solidFill>
                    <a:srgbClr val="000000"/>
                  </a:solidFill>
                  <a:latin typeface="Calibri" panose="020F0502020204030204" pitchFamily="34" charset="0"/>
                  <a:ea typeface="SimSun" panose="02010600030101010101" pitchFamily="2" charset="-122"/>
                </a:rPr>
                <a:t>Classified</a:t>
              </a:r>
              <a:endParaRPr lang="en-US" altLang="en-US" sz="1800" b="0" i="0"/>
            </a:p>
          </p:txBody>
        </p:sp>
        <p:sp>
          <p:nvSpPr>
            <p:cNvPr id="161806" name="TextBox 29"/>
            <p:cNvSpPr txBox="1">
              <a:spLocks noChangeArrowheads="1"/>
            </p:cNvSpPr>
            <p:nvPr/>
          </p:nvSpPr>
          <p:spPr bwMode="auto">
            <a:xfrm>
              <a:off x="9846" y="6389"/>
              <a:ext cx="19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65" tIns="30632" rIns="61265" bIns="30632">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200" b="0" i="0">
                  <a:solidFill>
                    <a:srgbClr val="000000"/>
                  </a:solidFill>
                  <a:latin typeface="Calibri" panose="020F0502020204030204" pitchFamily="34" charset="0"/>
                  <a:ea typeface="SimSun" panose="02010600030101010101" pitchFamily="2" charset="-122"/>
                </a:rPr>
                <a:t>Confidential</a:t>
              </a:r>
              <a:endParaRPr lang="en-US" altLang="en-US" sz="1800" b="0" i="0"/>
            </a:p>
          </p:txBody>
        </p:sp>
        <p:sp>
          <p:nvSpPr>
            <p:cNvPr id="161807" name="TextBox 30"/>
            <p:cNvSpPr txBox="1">
              <a:spLocks noChangeArrowheads="1"/>
            </p:cNvSpPr>
            <p:nvPr/>
          </p:nvSpPr>
          <p:spPr bwMode="auto">
            <a:xfrm>
              <a:off x="10347" y="5157"/>
              <a:ext cx="1897"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65" tIns="30632" rIns="61265" bIns="30632">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200" b="0" i="0">
                  <a:solidFill>
                    <a:srgbClr val="000000"/>
                  </a:solidFill>
                  <a:latin typeface="Calibri" panose="020F0502020204030204" pitchFamily="34" charset="0"/>
                  <a:ea typeface="SimSun" panose="02010600030101010101" pitchFamily="2" charset="-122"/>
                </a:rPr>
                <a:t>   Secret </a:t>
              </a:r>
              <a:endParaRPr lang="en-US" altLang="en-US" sz="1800" b="0" i="0"/>
            </a:p>
          </p:txBody>
        </p:sp>
        <p:sp>
          <p:nvSpPr>
            <p:cNvPr id="161808" name="TextBox 31"/>
            <p:cNvSpPr txBox="1">
              <a:spLocks noChangeArrowheads="1"/>
            </p:cNvSpPr>
            <p:nvPr/>
          </p:nvSpPr>
          <p:spPr bwMode="auto">
            <a:xfrm>
              <a:off x="11246" y="3923"/>
              <a:ext cx="19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65" tIns="30632" rIns="61265" bIns="30632">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200" b="0" i="0">
                  <a:solidFill>
                    <a:srgbClr val="000000"/>
                  </a:solidFill>
                  <a:latin typeface="Calibri" panose="020F0502020204030204" pitchFamily="34" charset="0"/>
                  <a:ea typeface="SimSun" panose="02010600030101010101" pitchFamily="2" charset="-122"/>
                </a:rPr>
                <a:t>Top Secret</a:t>
              </a:r>
              <a:endParaRPr lang="en-US" altLang="en-US" sz="1800" b="0" i="0"/>
            </a:p>
          </p:txBody>
        </p:sp>
        <p:sp>
          <p:nvSpPr>
            <p:cNvPr id="161809" name="TextBox 32"/>
            <p:cNvSpPr txBox="1">
              <a:spLocks noChangeArrowheads="1"/>
            </p:cNvSpPr>
            <p:nvPr/>
          </p:nvSpPr>
          <p:spPr bwMode="auto">
            <a:xfrm>
              <a:off x="9245" y="3715"/>
              <a:ext cx="1402"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65" tIns="30632" rIns="61265" bIns="30632">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200" b="0" i="0">
                  <a:solidFill>
                    <a:srgbClr val="000000"/>
                  </a:solidFill>
                  <a:latin typeface="Calibri" panose="020F0502020204030204" pitchFamily="34" charset="0"/>
                  <a:ea typeface="SimSun" panose="02010600030101010101" pitchFamily="2" charset="-122"/>
                </a:rPr>
                <a:t>Air Force</a:t>
              </a:r>
              <a:endParaRPr lang="en-US" altLang="en-US" sz="1800" b="0" i="0"/>
            </a:p>
          </p:txBody>
        </p:sp>
        <p:sp>
          <p:nvSpPr>
            <p:cNvPr id="161810" name="TextBox 33"/>
            <p:cNvSpPr txBox="1">
              <a:spLocks noChangeArrowheads="1"/>
            </p:cNvSpPr>
            <p:nvPr/>
          </p:nvSpPr>
          <p:spPr bwMode="auto">
            <a:xfrm>
              <a:off x="6446" y="3715"/>
              <a:ext cx="22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65" tIns="30632" rIns="61265" bIns="30632">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200" b="0" i="0">
                  <a:solidFill>
                    <a:srgbClr val="000000"/>
                  </a:solidFill>
                  <a:latin typeface="Calibri" panose="020F0502020204030204" pitchFamily="34" charset="0"/>
                  <a:ea typeface="SimSun" panose="02010600030101010101" pitchFamily="2" charset="-122"/>
                </a:rPr>
                <a:t>          Navy</a:t>
              </a:r>
              <a:endParaRPr lang="en-US" altLang="en-US" sz="1800" b="0" i="0"/>
            </a:p>
          </p:txBody>
        </p:sp>
        <p:sp>
          <p:nvSpPr>
            <p:cNvPr id="161811" name="TextBox 34"/>
            <p:cNvSpPr txBox="1">
              <a:spLocks noChangeArrowheads="1"/>
            </p:cNvSpPr>
            <p:nvPr/>
          </p:nvSpPr>
          <p:spPr bwMode="auto">
            <a:xfrm>
              <a:off x="4346" y="3715"/>
              <a:ext cx="1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65" tIns="30632" rIns="61265" bIns="30632">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200" b="0" i="0">
                  <a:solidFill>
                    <a:srgbClr val="000000"/>
                  </a:solidFill>
                  <a:latin typeface="Calibri" panose="020F0502020204030204" pitchFamily="34" charset="0"/>
                  <a:ea typeface="SimSun" panose="02010600030101010101" pitchFamily="2" charset="-122"/>
                </a:rPr>
                <a:t>Army</a:t>
              </a:r>
              <a:endParaRPr lang="en-US" altLang="en-US" sz="1800" b="0" i="0"/>
            </a:p>
          </p:txBody>
        </p:sp>
        <p:sp>
          <p:nvSpPr>
            <p:cNvPr id="161812" name="TextBox 35"/>
            <p:cNvSpPr txBox="1">
              <a:spLocks noChangeArrowheads="1"/>
            </p:cNvSpPr>
            <p:nvPr/>
          </p:nvSpPr>
          <p:spPr bwMode="auto">
            <a:xfrm>
              <a:off x="2446" y="5670"/>
              <a:ext cx="19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265" tIns="30632" rIns="61265" bIns="30632">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CN" sz="1200" b="0" i="0">
                  <a:solidFill>
                    <a:srgbClr val="000000"/>
                  </a:solidFill>
                  <a:latin typeface="Calibri" panose="020F0502020204030204" pitchFamily="34" charset="0"/>
                  <a:ea typeface="SimSun" panose="02010600030101010101" pitchFamily="2" charset="-122"/>
                </a:rPr>
                <a:t>      Levels</a:t>
              </a:r>
              <a:endParaRPr lang="en-US" altLang="en-US" sz="1800" b="0" i="0"/>
            </a:p>
          </p:txBody>
        </p:sp>
      </p:grpSp>
    </p:spTree>
    <p:extLst>
      <p:ext uri="{BB962C8B-B14F-4D97-AF65-F5344CB8AC3E}">
        <p14:creationId xmlns:p14="http://schemas.microsoft.com/office/powerpoint/2010/main" val="11650152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en-US" dirty="0" smtClean="0"/>
              <a:t>Bell-</a:t>
            </a:r>
            <a:r>
              <a:rPr lang="en-US" altLang="en-US" dirty="0" err="1" smtClean="0"/>
              <a:t>LaPadula</a:t>
            </a:r>
            <a:r>
              <a:rPr lang="en-US" altLang="en-US" dirty="0" smtClean="0"/>
              <a:t> rules (confidentiality)</a:t>
            </a:r>
          </a:p>
        </p:txBody>
      </p:sp>
      <p:sp>
        <p:nvSpPr>
          <p:cNvPr id="157699" name="Rectangle 3"/>
          <p:cNvSpPr>
            <a:spLocks noGrp="1" noChangeArrowheads="1"/>
          </p:cNvSpPr>
          <p:nvPr>
            <p:ph type="body" idx="1"/>
          </p:nvPr>
        </p:nvSpPr>
        <p:spPr/>
        <p:txBody>
          <a:bodyPr>
            <a:normAutofit/>
          </a:bodyPr>
          <a:lstStyle/>
          <a:p>
            <a:pPr>
              <a:lnSpc>
                <a:spcPct val="90000"/>
              </a:lnSpc>
            </a:pPr>
            <a:r>
              <a:rPr lang="en-US" altLang="en-US" b="1" dirty="0" smtClean="0"/>
              <a:t>Simple security (</a:t>
            </a:r>
            <a:r>
              <a:rPr lang="en-US" altLang="en-US" b="1" dirty="0" err="1" smtClean="0"/>
              <a:t>ss</a:t>
            </a:r>
            <a:r>
              <a:rPr lang="en-US" altLang="en-US" b="1" dirty="0" smtClean="0"/>
              <a:t>) property</a:t>
            </a:r>
            <a:r>
              <a:rPr lang="en-US" altLang="en-US" dirty="0" smtClean="0"/>
              <a:t>. A subject s may read object o only if its classification dominates the object’s classification, i.e., C(s) =&gt; C(o). This is the </a:t>
            </a:r>
            <a:r>
              <a:rPr lang="en-US" altLang="en-US" b="1" dirty="0" smtClean="0"/>
              <a:t>no read-up property</a:t>
            </a:r>
            <a:r>
              <a:rPr lang="en-US" altLang="en-US" dirty="0" smtClean="0"/>
              <a:t>.</a:t>
            </a:r>
          </a:p>
          <a:p>
            <a:pPr>
              <a:lnSpc>
                <a:spcPct val="90000"/>
              </a:lnSpc>
            </a:pPr>
            <a:r>
              <a:rPr lang="en-US" altLang="en-US" b="1" dirty="0" smtClean="0"/>
              <a:t>*-Property</a:t>
            </a:r>
            <a:r>
              <a:rPr lang="en-US" altLang="en-US" dirty="0" smtClean="0"/>
              <a:t>. A subject s that can read object o is allowed to write object p only if the classification of p dominates the classification of o, i.e., C(p) =&gt; C(o). This is the </a:t>
            </a:r>
            <a:r>
              <a:rPr lang="en-US" altLang="en-US" b="1" dirty="0" smtClean="0"/>
              <a:t>no write-down property</a:t>
            </a:r>
            <a:r>
              <a:rPr lang="en-US" altLang="en-US" dirty="0" smtClean="0"/>
              <a:t>.</a:t>
            </a:r>
          </a:p>
          <a:p>
            <a:r>
              <a:rPr lang="en-US" altLang="en-US" dirty="0"/>
              <a:t>A security classification </a:t>
            </a:r>
            <a:r>
              <a:rPr lang="en-US" altLang="en-US" b="1" dirty="0"/>
              <a:t>dominates</a:t>
            </a:r>
            <a:r>
              <a:rPr lang="en-US" altLang="en-US" dirty="0"/>
              <a:t> another if and only if its level is greater or equal than the other level and its categories include the other categories. </a:t>
            </a:r>
            <a:r>
              <a:rPr lang="en-US" altLang="en-US" dirty="0" smtClean="0"/>
              <a:t>For </a:t>
            </a:r>
            <a:r>
              <a:rPr lang="en-US" altLang="en-US" dirty="0"/>
              <a:t>example, in the next figure, level L1 dominates level L2. Security levels L1 and L3 or L2 and L3 are incomparable. </a:t>
            </a:r>
          </a:p>
        </p:txBody>
      </p:sp>
    </p:spTree>
    <p:extLst>
      <p:ext uri="{BB962C8B-B14F-4D97-AF65-F5344CB8AC3E}">
        <p14:creationId xmlns:p14="http://schemas.microsoft.com/office/powerpoint/2010/main" val="19964000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1447801"/>
            <a:ext cx="4343400"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199954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866" name="Group 2"/>
          <p:cNvGrpSpPr>
            <a:grpSpLocks/>
          </p:cNvGrpSpPr>
          <p:nvPr/>
        </p:nvGrpSpPr>
        <p:grpSpPr bwMode="auto">
          <a:xfrm>
            <a:off x="2224089" y="1844675"/>
            <a:ext cx="8118475" cy="3805238"/>
            <a:chOff x="336" y="1176"/>
            <a:chExt cx="5114" cy="2397"/>
          </a:xfrm>
        </p:grpSpPr>
        <p:graphicFrame>
          <p:nvGraphicFramePr>
            <p:cNvPr id="164868" name="Object 3"/>
            <p:cNvGraphicFramePr>
              <a:graphicFrameLocks noChangeAspect="1"/>
            </p:cNvGraphicFramePr>
            <p:nvPr/>
          </p:nvGraphicFramePr>
          <p:xfrm>
            <a:off x="336" y="1176"/>
            <a:ext cx="5114" cy="1683"/>
          </p:xfrm>
          <a:graphic>
            <a:graphicData uri="http://schemas.openxmlformats.org/presentationml/2006/ole">
              <mc:AlternateContent xmlns:mc="http://schemas.openxmlformats.org/markup-compatibility/2006">
                <mc:Choice xmlns:v="urn:schemas-microsoft-com:vml" Requires="v">
                  <p:oleObj spid="_x0000_s4290" name="Dokument" r:id="rId3" imgW="8122920" imgH="2676144" progId="Word.Document.8">
                    <p:embed/>
                  </p:oleObj>
                </mc:Choice>
                <mc:Fallback>
                  <p:oleObj name="Dokument" r:id="rId3" imgW="8122920" imgH="2676144"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1176"/>
                          <a:ext cx="5114" cy="1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69" name="Object 4"/>
            <p:cNvGraphicFramePr>
              <a:graphicFrameLocks noChangeAspect="1"/>
            </p:cNvGraphicFramePr>
            <p:nvPr/>
          </p:nvGraphicFramePr>
          <p:xfrm>
            <a:off x="1152" y="3408"/>
            <a:ext cx="3629" cy="165"/>
          </p:xfrm>
          <a:graphic>
            <a:graphicData uri="http://schemas.openxmlformats.org/presentationml/2006/ole">
              <mc:AlternateContent xmlns:mc="http://schemas.openxmlformats.org/markup-compatibility/2006">
                <mc:Choice xmlns:v="urn:schemas-microsoft-com:vml" Requires="v">
                  <p:oleObj spid="_x0000_s4291" name="Dokument" r:id="rId5" imgW="5760720" imgH="262128" progId="Word.Document.8">
                    <p:embed/>
                  </p:oleObj>
                </mc:Choice>
                <mc:Fallback>
                  <p:oleObj name="Dokument" r:id="rId5" imgW="5760720" imgH="262128" progId="Word.Documen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3408"/>
                          <a:ext cx="3629"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4870" name="Group 5"/>
            <p:cNvGrpSpPr>
              <a:grpSpLocks/>
            </p:cNvGrpSpPr>
            <p:nvPr/>
          </p:nvGrpSpPr>
          <p:grpSpPr bwMode="auto">
            <a:xfrm>
              <a:off x="720" y="3072"/>
              <a:ext cx="242" cy="240"/>
              <a:chOff x="720" y="2736"/>
              <a:chExt cx="242" cy="240"/>
            </a:xfrm>
          </p:grpSpPr>
          <p:sp>
            <p:nvSpPr>
              <p:cNvPr id="164916" name="Oval 6"/>
              <p:cNvSpPr>
                <a:spLocks noChangeArrowheads="1"/>
              </p:cNvSpPr>
              <p:nvPr/>
            </p:nvSpPr>
            <p:spPr bwMode="auto">
              <a:xfrm>
                <a:off x="720" y="2736"/>
                <a:ext cx="240" cy="24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4917" name="Text Box 7"/>
              <p:cNvSpPr txBox="1">
                <a:spLocks noChangeArrowheads="1"/>
              </p:cNvSpPr>
              <p:nvPr/>
            </p:nvSpPr>
            <p:spPr bwMode="auto">
              <a:xfrm>
                <a:off x="745" y="2771"/>
                <a:ext cx="2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O</a:t>
                </a:r>
                <a:r>
                  <a:rPr lang="de-DE" altLang="en-US" sz="1200" b="0" i="0" baseline="-25000">
                    <a:latin typeface="Times New Roman" panose="02020603050405020304" pitchFamily="18" charset="0"/>
                  </a:rPr>
                  <a:t>1</a:t>
                </a:r>
                <a:endParaRPr lang="de-DE" altLang="en-US" sz="1200" b="0" i="0">
                  <a:latin typeface="Times New Roman" panose="02020603050405020304" pitchFamily="18" charset="0"/>
                </a:endParaRPr>
              </a:p>
            </p:txBody>
          </p:sp>
        </p:grpSp>
        <p:grpSp>
          <p:nvGrpSpPr>
            <p:cNvPr id="164871" name="Group 8"/>
            <p:cNvGrpSpPr>
              <a:grpSpLocks/>
            </p:cNvGrpSpPr>
            <p:nvPr/>
          </p:nvGrpSpPr>
          <p:grpSpPr bwMode="auto">
            <a:xfrm>
              <a:off x="1152" y="2688"/>
              <a:ext cx="240" cy="240"/>
              <a:chOff x="1392" y="2640"/>
              <a:chExt cx="240" cy="240"/>
            </a:xfrm>
          </p:grpSpPr>
          <p:sp>
            <p:nvSpPr>
              <p:cNvPr id="164914" name="Rectangle 9"/>
              <p:cNvSpPr>
                <a:spLocks noChangeArrowheads="1"/>
              </p:cNvSpPr>
              <p:nvPr/>
            </p:nvSpPr>
            <p:spPr bwMode="auto">
              <a:xfrm>
                <a:off x="1392" y="2640"/>
                <a:ext cx="240" cy="24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4915" name="Text Box 10"/>
              <p:cNvSpPr txBox="1">
                <a:spLocks noChangeArrowheads="1"/>
              </p:cNvSpPr>
              <p:nvPr/>
            </p:nvSpPr>
            <p:spPr bwMode="auto">
              <a:xfrm>
                <a:off x="1414" y="2675"/>
                <a:ext cx="20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S</a:t>
                </a:r>
                <a:r>
                  <a:rPr lang="de-DE" altLang="en-US" sz="1200" b="0" i="0" baseline="-25000">
                    <a:latin typeface="Times New Roman" panose="02020603050405020304" pitchFamily="18" charset="0"/>
                  </a:rPr>
                  <a:t>1</a:t>
                </a:r>
                <a:endParaRPr lang="de-DE" altLang="en-US" sz="1200" b="0" i="0">
                  <a:latin typeface="Times New Roman" panose="02020603050405020304" pitchFamily="18" charset="0"/>
                </a:endParaRPr>
              </a:p>
            </p:txBody>
          </p:sp>
        </p:grpSp>
        <p:sp>
          <p:nvSpPr>
            <p:cNvPr id="164872" name="Line 11"/>
            <p:cNvSpPr>
              <a:spLocks noChangeShapeType="1"/>
            </p:cNvSpPr>
            <p:nvPr/>
          </p:nvSpPr>
          <p:spPr bwMode="auto">
            <a:xfrm flipV="1">
              <a:off x="864" y="2806"/>
              <a:ext cx="288" cy="26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64873" name="Group 12"/>
            <p:cNvGrpSpPr>
              <a:grpSpLocks/>
            </p:cNvGrpSpPr>
            <p:nvPr/>
          </p:nvGrpSpPr>
          <p:grpSpPr bwMode="auto">
            <a:xfrm>
              <a:off x="1872" y="2688"/>
              <a:ext cx="242" cy="240"/>
              <a:chOff x="720" y="2736"/>
              <a:chExt cx="242" cy="240"/>
            </a:xfrm>
          </p:grpSpPr>
          <p:sp>
            <p:nvSpPr>
              <p:cNvPr id="164912" name="Oval 13"/>
              <p:cNvSpPr>
                <a:spLocks noChangeArrowheads="1"/>
              </p:cNvSpPr>
              <p:nvPr/>
            </p:nvSpPr>
            <p:spPr bwMode="auto">
              <a:xfrm>
                <a:off x="720" y="2736"/>
                <a:ext cx="240" cy="24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4913" name="Text Box 14"/>
              <p:cNvSpPr txBox="1">
                <a:spLocks noChangeArrowheads="1"/>
              </p:cNvSpPr>
              <p:nvPr/>
            </p:nvSpPr>
            <p:spPr bwMode="auto">
              <a:xfrm>
                <a:off x="745" y="2771"/>
                <a:ext cx="2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O</a:t>
                </a:r>
                <a:r>
                  <a:rPr lang="de-DE" altLang="en-US" sz="1200" b="0" i="0" baseline="-25000">
                    <a:latin typeface="Times New Roman" panose="02020603050405020304" pitchFamily="18" charset="0"/>
                  </a:rPr>
                  <a:t>2</a:t>
                </a:r>
                <a:endParaRPr lang="de-DE" altLang="en-US" sz="1200" b="0" i="0">
                  <a:latin typeface="Times New Roman" panose="02020603050405020304" pitchFamily="18" charset="0"/>
                </a:endParaRPr>
              </a:p>
            </p:txBody>
          </p:sp>
        </p:grpSp>
        <p:sp>
          <p:nvSpPr>
            <p:cNvPr id="164874" name="Line 15"/>
            <p:cNvSpPr>
              <a:spLocks noChangeShapeType="1"/>
            </p:cNvSpPr>
            <p:nvPr/>
          </p:nvSpPr>
          <p:spPr bwMode="auto">
            <a:xfrm>
              <a:off x="1392" y="2736"/>
              <a:ext cx="512" cy="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875" name="Line 16"/>
            <p:cNvSpPr>
              <a:spLocks noChangeShapeType="1"/>
            </p:cNvSpPr>
            <p:nvPr/>
          </p:nvSpPr>
          <p:spPr bwMode="auto">
            <a:xfrm flipH="1" flipV="1">
              <a:off x="1410" y="2879"/>
              <a:ext cx="494" cy="1"/>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64876" name="Group 17"/>
            <p:cNvGrpSpPr>
              <a:grpSpLocks/>
            </p:cNvGrpSpPr>
            <p:nvPr/>
          </p:nvGrpSpPr>
          <p:grpSpPr bwMode="auto">
            <a:xfrm>
              <a:off x="1562" y="2253"/>
              <a:ext cx="242" cy="240"/>
              <a:chOff x="720" y="2736"/>
              <a:chExt cx="242" cy="240"/>
            </a:xfrm>
          </p:grpSpPr>
          <p:sp>
            <p:nvSpPr>
              <p:cNvPr id="164910" name="Oval 18"/>
              <p:cNvSpPr>
                <a:spLocks noChangeArrowheads="1"/>
              </p:cNvSpPr>
              <p:nvPr/>
            </p:nvSpPr>
            <p:spPr bwMode="auto">
              <a:xfrm>
                <a:off x="720" y="2736"/>
                <a:ext cx="240" cy="24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4911" name="Text Box 19"/>
              <p:cNvSpPr txBox="1">
                <a:spLocks noChangeArrowheads="1"/>
              </p:cNvSpPr>
              <p:nvPr/>
            </p:nvSpPr>
            <p:spPr bwMode="auto">
              <a:xfrm>
                <a:off x="745" y="2771"/>
                <a:ext cx="2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O</a:t>
                </a:r>
                <a:r>
                  <a:rPr lang="de-DE" altLang="en-US" sz="1200" b="0" i="0" baseline="-25000">
                    <a:latin typeface="Times New Roman" panose="02020603050405020304" pitchFamily="18" charset="0"/>
                  </a:rPr>
                  <a:t>3</a:t>
                </a:r>
                <a:endParaRPr lang="de-DE" altLang="en-US" sz="1200" b="0" i="0">
                  <a:latin typeface="Times New Roman" panose="02020603050405020304" pitchFamily="18" charset="0"/>
                </a:endParaRPr>
              </a:p>
            </p:txBody>
          </p:sp>
        </p:grpSp>
        <p:sp>
          <p:nvSpPr>
            <p:cNvPr id="164877" name="Line 20"/>
            <p:cNvSpPr>
              <a:spLocks noChangeShapeType="1"/>
            </p:cNvSpPr>
            <p:nvPr/>
          </p:nvSpPr>
          <p:spPr bwMode="auto">
            <a:xfrm flipV="1">
              <a:off x="1283" y="2419"/>
              <a:ext cx="288" cy="26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64878" name="Group 21"/>
            <p:cNvGrpSpPr>
              <a:grpSpLocks/>
            </p:cNvGrpSpPr>
            <p:nvPr/>
          </p:nvGrpSpPr>
          <p:grpSpPr bwMode="auto">
            <a:xfrm>
              <a:off x="2016" y="1872"/>
              <a:ext cx="240" cy="240"/>
              <a:chOff x="1392" y="2640"/>
              <a:chExt cx="240" cy="240"/>
            </a:xfrm>
          </p:grpSpPr>
          <p:sp>
            <p:nvSpPr>
              <p:cNvPr id="164908" name="Rectangle 22"/>
              <p:cNvSpPr>
                <a:spLocks noChangeArrowheads="1"/>
              </p:cNvSpPr>
              <p:nvPr/>
            </p:nvSpPr>
            <p:spPr bwMode="auto">
              <a:xfrm>
                <a:off x="1392" y="2640"/>
                <a:ext cx="240" cy="24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4909" name="Text Box 23"/>
              <p:cNvSpPr txBox="1">
                <a:spLocks noChangeArrowheads="1"/>
              </p:cNvSpPr>
              <p:nvPr/>
            </p:nvSpPr>
            <p:spPr bwMode="auto">
              <a:xfrm>
                <a:off x="1414" y="2675"/>
                <a:ext cx="20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S</a:t>
                </a:r>
                <a:r>
                  <a:rPr lang="de-DE" altLang="en-US" sz="1200" b="0" i="0" baseline="-25000">
                    <a:latin typeface="Times New Roman" panose="02020603050405020304" pitchFamily="18" charset="0"/>
                  </a:rPr>
                  <a:t>2</a:t>
                </a:r>
                <a:endParaRPr lang="de-DE" altLang="en-US" sz="1200" b="0" i="0">
                  <a:latin typeface="Times New Roman" panose="02020603050405020304" pitchFamily="18" charset="0"/>
                </a:endParaRPr>
              </a:p>
            </p:txBody>
          </p:sp>
        </p:grpSp>
        <p:sp>
          <p:nvSpPr>
            <p:cNvPr id="164879" name="Line 24"/>
            <p:cNvSpPr>
              <a:spLocks noChangeShapeType="1"/>
            </p:cNvSpPr>
            <p:nvPr/>
          </p:nvSpPr>
          <p:spPr bwMode="auto">
            <a:xfrm flipV="1">
              <a:off x="1728" y="1994"/>
              <a:ext cx="288" cy="26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880" name="Line 25"/>
            <p:cNvSpPr>
              <a:spLocks noChangeShapeType="1"/>
            </p:cNvSpPr>
            <p:nvPr/>
          </p:nvSpPr>
          <p:spPr bwMode="auto">
            <a:xfrm flipV="1">
              <a:off x="2138" y="1603"/>
              <a:ext cx="288" cy="266"/>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64881" name="Group 26"/>
            <p:cNvGrpSpPr>
              <a:grpSpLocks/>
            </p:cNvGrpSpPr>
            <p:nvPr/>
          </p:nvGrpSpPr>
          <p:grpSpPr bwMode="auto">
            <a:xfrm>
              <a:off x="2416" y="1434"/>
              <a:ext cx="242" cy="240"/>
              <a:chOff x="720" y="2736"/>
              <a:chExt cx="242" cy="240"/>
            </a:xfrm>
          </p:grpSpPr>
          <p:sp>
            <p:nvSpPr>
              <p:cNvPr id="164906" name="Oval 27"/>
              <p:cNvSpPr>
                <a:spLocks noChangeArrowheads="1"/>
              </p:cNvSpPr>
              <p:nvPr/>
            </p:nvSpPr>
            <p:spPr bwMode="auto">
              <a:xfrm>
                <a:off x="720" y="2736"/>
                <a:ext cx="240" cy="24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4907" name="Text Box 28"/>
              <p:cNvSpPr txBox="1">
                <a:spLocks noChangeArrowheads="1"/>
              </p:cNvSpPr>
              <p:nvPr/>
            </p:nvSpPr>
            <p:spPr bwMode="auto">
              <a:xfrm>
                <a:off x="745" y="2771"/>
                <a:ext cx="2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O</a:t>
                </a:r>
                <a:r>
                  <a:rPr lang="de-DE" altLang="en-US" sz="1200" b="0" i="0" baseline="-25000">
                    <a:latin typeface="Times New Roman" panose="02020603050405020304" pitchFamily="18" charset="0"/>
                  </a:rPr>
                  <a:t>5</a:t>
                </a:r>
                <a:endParaRPr lang="de-DE" altLang="en-US" sz="1200" b="0" i="0">
                  <a:latin typeface="Times New Roman" panose="02020603050405020304" pitchFamily="18" charset="0"/>
                </a:endParaRPr>
              </a:p>
            </p:txBody>
          </p:sp>
        </p:grpSp>
        <p:sp>
          <p:nvSpPr>
            <p:cNvPr id="164882" name="Line 29"/>
            <p:cNvSpPr>
              <a:spLocks noChangeShapeType="1"/>
            </p:cNvSpPr>
            <p:nvPr/>
          </p:nvSpPr>
          <p:spPr bwMode="auto">
            <a:xfrm flipV="1">
              <a:off x="2256" y="1920"/>
              <a:ext cx="512"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883" name="Line 30"/>
            <p:cNvSpPr>
              <a:spLocks noChangeShapeType="1"/>
            </p:cNvSpPr>
            <p:nvPr/>
          </p:nvSpPr>
          <p:spPr bwMode="auto">
            <a:xfrm flipH="1">
              <a:off x="2256" y="2059"/>
              <a:ext cx="507" cy="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64884" name="Group 31"/>
            <p:cNvGrpSpPr>
              <a:grpSpLocks/>
            </p:cNvGrpSpPr>
            <p:nvPr/>
          </p:nvGrpSpPr>
          <p:grpSpPr bwMode="auto">
            <a:xfrm>
              <a:off x="2743" y="1875"/>
              <a:ext cx="242" cy="240"/>
              <a:chOff x="720" y="2736"/>
              <a:chExt cx="242" cy="240"/>
            </a:xfrm>
          </p:grpSpPr>
          <p:sp>
            <p:nvSpPr>
              <p:cNvPr id="164904" name="Oval 32"/>
              <p:cNvSpPr>
                <a:spLocks noChangeArrowheads="1"/>
              </p:cNvSpPr>
              <p:nvPr/>
            </p:nvSpPr>
            <p:spPr bwMode="auto">
              <a:xfrm>
                <a:off x="720" y="2736"/>
                <a:ext cx="240" cy="24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4905" name="Text Box 33"/>
              <p:cNvSpPr txBox="1">
                <a:spLocks noChangeArrowheads="1"/>
              </p:cNvSpPr>
              <p:nvPr/>
            </p:nvSpPr>
            <p:spPr bwMode="auto">
              <a:xfrm>
                <a:off x="745" y="2771"/>
                <a:ext cx="2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O</a:t>
                </a:r>
                <a:r>
                  <a:rPr lang="de-DE" altLang="en-US" sz="1200" b="0" i="0" baseline="-25000">
                    <a:latin typeface="Times New Roman" panose="02020603050405020304" pitchFamily="18" charset="0"/>
                  </a:rPr>
                  <a:t>4</a:t>
                </a:r>
                <a:endParaRPr lang="de-DE" altLang="en-US" sz="1200" b="0" i="0">
                  <a:latin typeface="Times New Roman" panose="02020603050405020304" pitchFamily="18" charset="0"/>
                </a:endParaRPr>
              </a:p>
            </p:txBody>
          </p:sp>
        </p:grpSp>
        <p:sp>
          <p:nvSpPr>
            <p:cNvPr id="164885" name="Text Box 34"/>
            <p:cNvSpPr txBox="1">
              <a:spLocks noChangeArrowheads="1"/>
            </p:cNvSpPr>
            <p:nvPr/>
          </p:nvSpPr>
          <p:spPr bwMode="auto">
            <a:xfrm>
              <a:off x="2061" y="1594"/>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4886" name="Text Box 35"/>
            <p:cNvSpPr txBox="1">
              <a:spLocks noChangeArrowheads="1"/>
            </p:cNvSpPr>
            <p:nvPr/>
          </p:nvSpPr>
          <p:spPr bwMode="auto">
            <a:xfrm>
              <a:off x="822" y="2810"/>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4887" name="Text Box 36"/>
            <p:cNvSpPr txBox="1">
              <a:spLocks noChangeArrowheads="1"/>
            </p:cNvSpPr>
            <p:nvPr/>
          </p:nvSpPr>
          <p:spPr bwMode="auto">
            <a:xfrm>
              <a:off x="1597" y="2877"/>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4888" name="Text Box 37"/>
            <p:cNvSpPr txBox="1">
              <a:spLocks noChangeArrowheads="1"/>
            </p:cNvSpPr>
            <p:nvPr/>
          </p:nvSpPr>
          <p:spPr bwMode="auto">
            <a:xfrm>
              <a:off x="1660" y="2010"/>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4889" name="Text Box 38"/>
            <p:cNvSpPr txBox="1">
              <a:spLocks noChangeArrowheads="1"/>
            </p:cNvSpPr>
            <p:nvPr/>
          </p:nvSpPr>
          <p:spPr bwMode="auto">
            <a:xfrm>
              <a:off x="2428" y="2061"/>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4890" name="Text Box 39"/>
            <p:cNvSpPr txBox="1">
              <a:spLocks noChangeArrowheads="1"/>
            </p:cNvSpPr>
            <p:nvPr/>
          </p:nvSpPr>
          <p:spPr bwMode="auto">
            <a:xfrm>
              <a:off x="1581" y="2567"/>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4891" name="Text Box 40"/>
            <p:cNvSpPr txBox="1">
              <a:spLocks noChangeArrowheads="1"/>
            </p:cNvSpPr>
            <p:nvPr/>
          </p:nvSpPr>
          <p:spPr bwMode="auto">
            <a:xfrm>
              <a:off x="1190" y="2420"/>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4892" name="Text Box 41"/>
            <p:cNvSpPr txBox="1">
              <a:spLocks noChangeArrowheads="1"/>
            </p:cNvSpPr>
            <p:nvPr/>
          </p:nvSpPr>
          <p:spPr bwMode="auto">
            <a:xfrm>
              <a:off x="2413" y="1748"/>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4893" name="Line 42"/>
            <p:cNvSpPr>
              <a:spLocks noChangeShapeType="1"/>
            </p:cNvSpPr>
            <p:nvPr/>
          </p:nvSpPr>
          <p:spPr bwMode="auto">
            <a:xfrm flipV="1">
              <a:off x="3360" y="2445"/>
              <a:ext cx="282" cy="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4894" name="Line 43"/>
            <p:cNvSpPr>
              <a:spLocks noChangeShapeType="1"/>
            </p:cNvSpPr>
            <p:nvPr/>
          </p:nvSpPr>
          <p:spPr bwMode="auto">
            <a:xfrm flipV="1">
              <a:off x="3456" y="1488"/>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895" name="Line 44"/>
            <p:cNvSpPr>
              <a:spLocks noChangeShapeType="1"/>
            </p:cNvSpPr>
            <p:nvPr/>
          </p:nvSpPr>
          <p:spPr bwMode="auto">
            <a:xfrm rot="10778470" flipV="1">
              <a:off x="3551" y="2448"/>
              <a:ext cx="1"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4896" name="Text Box 45"/>
            <p:cNvSpPr txBox="1">
              <a:spLocks noChangeArrowheads="1"/>
            </p:cNvSpPr>
            <p:nvPr/>
          </p:nvSpPr>
          <p:spPr bwMode="auto">
            <a:xfrm>
              <a:off x="3120" y="3072"/>
              <a:ext cx="2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low</a:t>
              </a:r>
            </a:p>
          </p:txBody>
        </p:sp>
        <p:sp>
          <p:nvSpPr>
            <p:cNvPr id="164897" name="Text Box 46"/>
            <p:cNvSpPr txBox="1">
              <a:spLocks noChangeArrowheads="1"/>
            </p:cNvSpPr>
            <p:nvPr/>
          </p:nvSpPr>
          <p:spPr bwMode="auto">
            <a:xfrm>
              <a:off x="3600" y="1488"/>
              <a:ext cx="2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high</a:t>
              </a:r>
            </a:p>
          </p:txBody>
        </p:sp>
        <p:grpSp>
          <p:nvGrpSpPr>
            <p:cNvPr id="164898" name="Group 47"/>
            <p:cNvGrpSpPr>
              <a:grpSpLocks/>
            </p:cNvGrpSpPr>
            <p:nvPr/>
          </p:nvGrpSpPr>
          <p:grpSpPr bwMode="auto">
            <a:xfrm>
              <a:off x="4032" y="2976"/>
              <a:ext cx="240" cy="240"/>
              <a:chOff x="720" y="2736"/>
              <a:chExt cx="240" cy="240"/>
            </a:xfrm>
          </p:grpSpPr>
          <p:sp>
            <p:nvSpPr>
              <p:cNvPr id="164902" name="Oval 48"/>
              <p:cNvSpPr>
                <a:spLocks noChangeArrowheads="1"/>
              </p:cNvSpPr>
              <p:nvPr/>
            </p:nvSpPr>
            <p:spPr bwMode="auto">
              <a:xfrm>
                <a:off x="720" y="2736"/>
                <a:ext cx="240" cy="24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4903" name="Text Box 49"/>
              <p:cNvSpPr txBox="1">
                <a:spLocks noChangeArrowheads="1"/>
              </p:cNvSpPr>
              <p:nvPr/>
            </p:nvSpPr>
            <p:spPr bwMode="auto">
              <a:xfrm>
                <a:off x="745" y="2771"/>
                <a:ext cx="18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O</a:t>
                </a:r>
              </a:p>
            </p:txBody>
          </p:sp>
        </p:grpSp>
        <p:grpSp>
          <p:nvGrpSpPr>
            <p:cNvPr id="164899" name="Group 50"/>
            <p:cNvGrpSpPr>
              <a:grpSpLocks/>
            </p:cNvGrpSpPr>
            <p:nvPr/>
          </p:nvGrpSpPr>
          <p:grpSpPr bwMode="auto">
            <a:xfrm>
              <a:off x="4416" y="2976"/>
              <a:ext cx="240" cy="240"/>
              <a:chOff x="1392" y="2640"/>
              <a:chExt cx="240" cy="240"/>
            </a:xfrm>
          </p:grpSpPr>
          <p:sp>
            <p:nvSpPr>
              <p:cNvPr id="164900" name="Rectangle 51"/>
              <p:cNvSpPr>
                <a:spLocks noChangeArrowheads="1"/>
              </p:cNvSpPr>
              <p:nvPr/>
            </p:nvSpPr>
            <p:spPr bwMode="auto">
              <a:xfrm>
                <a:off x="1392" y="2640"/>
                <a:ext cx="240" cy="24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4901" name="Text Box 52"/>
              <p:cNvSpPr txBox="1">
                <a:spLocks noChangeArrowheads="1"/>
              </p:cNvSpPr>
              <p:nvPr/>
            </p:nvSpPr>
            <p:spPr bwMode="auto">
              <a:xfrm>
                <a:off x="1414" y="2675"/>
                <a:ext cx="16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S</a:t>
                </a:r>
              </a:p>
            </p:txBody>
          </p:sp>
        </p:grpSp>
      </p:grpSp>
      <p:sp>
        <p:nvSpPr>
          <p:cNvPr id="164867" name="Rectangle 53"/>
          <p:cNvSpPr>
            <a:spLocks noChangeArrowheads="1"/>
          </p:cNvSpPr>
          <p:nvPr/>
        </p:nvSpPr>
        <p:spPr bwMode="auto">
          <a:xfrm>
            <a:off x="2489200" y="3524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GB" altLang="en-US" i="0" dirty="0" smtClean="0">
                <a:solidFill>
                  <a:schemeClr val="tx2"/>
                </a:solidFill>
              </a:rPr>
              <a:t>Example of Bell </a:t>
            </a:r>
            <a:r>
              <a:rPr lang="en-GB" altLang="en-US" i="0" dirty="0">
                <a:solidFill>
                  <a:schemeClr val="tx2"/>
                </a:solidFill>
              </a:rPr>
              <a:t>and </a:t>
            </a:r>
            <a:r>
              <a:rPr lang="en-GB" altLang="en-US" i="0" dirty="0" err="1">
                <a:solidFill>
                  <a:schemeClr val="tx2"/>
                </a:solidFill>
              </a:rPr>
              <a:t>LaPadula</a:t>
            </a:r>
            <a:r>
              <a:rPr lang="en-GB" altLang="en-US" i="0" dirty="0">
                <a:solidFill>
                  <a:schemeClr val="tx2"/>
                </a:solidFill>
              </a:rPr>
              <a:t> Model </a:t>
            </a:r>
          </a:p>
        </p:txBody>
      </p:sp>
    </p:spTree>
    <p:extLst>
      <p:ext uri="{BB962C8B-B14F-4D97-AF65-F5344CB8AC3E}">
        <p14:creationId xmlns:p14="http://schemas.microsoft.com/office/powerpoint/2010/main" val="31500137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i="1" smtClean="0"/>
              <a:t>The Biba integrity model</a:t>
            </a:r>
          </a:p>
        </p:txBody>
      </p:sp>
      <p:sp>
        <p:nvSpPr>
          <p:cNvPr id="165891" name="Rectangle 3"/>
          <p:cNvSpPr>
            <a:spLocks noGrp="1" noChangeArrowheads="1"/>
          </p:cNvSpPr>
          <p:nvPr>
            <p:ph type="body" idx="1"/>
          </p:nvPr>
        </p:nvSpPr>
        <p:spPr/>
        <p:txBody>
          <a:bodyPr/>
          <a:lstStyle/>
          <a:p>
            <a:pPr>
              <a:lnSpc>
                <a:spcPct val="80000"/>
              </a:lnSpc>
            </a:pPr>
            <a:endParaRPr lang="en-US" altLang="en-US" sz="2000"/>
          </a:p>
          <a:p>
            <a:pPr>
              <a:lnSpc>
                <a:spcPct val="80000"/>
              </a:lnSpc>
            </a:pPr>
            <a:r>
              <a:rPr lang="en-US" altLang="en-US" sz="2000"/>
              <a:t>Biba’s model classifies the data into integrity levels and defines two properties dual to the simple security and * properties. This model includes the properties:</a:t>
            </a:r>
          </a:p>
          <a:p>
            <a:pPr>
              <a:lnSpc>
                <a:spcPct val="80000"/>
              </a:lnSpc>
            </a:pPr>
            <a:r>
              <a:rPr lang="en-US" altLang="en-US" sz="2000"/>
              <a:t>Single integrity property. Subject s can modify object o only if I(s) &gt;= I(o). </a:t>
            </a:r>
          </a:p>
          <a:p>
            <a:pPr>
              <a:lnSpc>
                <a:spcPct val="80000"/>
              </a:lnSpc>
            </a:pPr>
            <a:r>
              <a:rPr lang="en-US" altLang="en-US" sz="2000"/>
              <a:t>Integrity *-property. If subject s has read access to object o with integrity level I(o), s can write object p only if  I(o) &gt;= I(p). </a:t>
            </a:r>
          </a:p>
          <a:p>
            <a:pPr>
              <a:lnSpc>
                <a:spcPct val="80000"/>
              </a:lnSpc>
            </a:pPr>
            <a:r>
              <a:rPr lang="en-US" altLang="en-US" sz="2000"/>
              <a:t>The first property establishes that an untrusted subject cannot write in objects of a higher level of integrity or she would degrade that object. </a:t>
            </a:r>
          </a:p>
          <a:p>
            <a:pPr>
              <a:lnSpc>
                <a:spcPct val="80000"/>
              </a:lnSpc>
            </a:pPr>
            <a:r>
              <a:rPr lang="en-US" altLang="en-US" sz="2000"/>
              <a:t>The * property protects information from flowing up the hierarchy</a:t>
            </a:r>
          </a:p>
        </p:txBody>
      </p:sp>
    </p:spTree>
    <p:extLst>
      <p:ext uri="{BB962C8B-B14F-4D97-AF65-F5344CB8AC3E}">
        <p14:creationId xmlns:p14="http://schemas.microsoft.com/office/powerpoint/2010/main" val="29633225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smtClean="0"/>
              <a:t>Answer</a:t>
            </a:r>
            <a:endParaRPr lang="en-US" altLang="en-US" dirty="0" smtClean="0"/>
          </a:p>
        </p:txBody>
      </p:sp>
      <p:sp>
        <p:nvSpPr>
          <p:cNvPr id="13315" name="Rectangle 3"/>
          <p:cNvSpPr>
            <a:spLocks noGrp="1" noChangeArrowheads="1"/>
          </p:cNvSpPr>
          <p:nvPr>
            <p:ph type="body" idx="1"/>
          </p:nvPr>
        </p:nvSpPr>
        <p:spPr/>
        <p:txBody>
          <a:bodyPr>
            <a:normAutofit lnSpcReduction="10000"/>
          </a:bodyPr>
          <a:lstStyle/>
          <a:p>
            <a:pPr marL="0" indent="0" eaLnBrk="1" hangingPunct="1">
              <a:buNone/>
            </a:pPr>
            <a:r>
              <a:rPr lang="en-US" altLang="en-US" dirty="0" smtClean="0"/>
              <a:t>Advantages</a:t>
            </a:r>
          </a:p>
          <a:p>
            <a:pPr eaLnBrk="1" hangingPunct="1"/>
            <a:r>
              <a:rPr lang="en-US" altLang="en-US" dirty="0" smtClean="0"/>
              <a:t>Clearly </a:t>
            </a:r>
            <a:r>
              <a:rPr lang="en-US" altLang="en-US" dirty="0" smtClean="0"/>
              <a:t>the person is an expert in hacking and could use this knowledge to defend our system</a:t>
            </a:r>
          </a:p>
          <a:p>
            <a:pPr eaLnBrk="1" hangingPunct="1"/>
            <a:r>
              <a:rPr lang="en-US" altLang="en-US" dirty="0" smtClean="0"/>
              <a:t>He may know other hackers and find ways to stop </a:t>
            </a:r>
            <a:r>
              <a:rPr lang="en-US" altLang="en-US" dirty="0" smtClean="0"/>
              <a:t>them</a:t>
            </a:r>
          </a:p>
          <a:p>
            <a:pPr marL="0" indent="0" eaLnBrk="1" hangingPunct="1">
              <a:buNone/>
            </a:pPr>
            <a:r>
              <a:rPr lang="en-US" altLang="en-US" dirty="0" smtClean="0"/>
              <a:t>Disadvantages</a:t>
            </a:r>
            <a:endParaRPr lang="en-US" altLang="en-US" dirty="0"/>
          </a:p>
          <a:p>
            <a:r>
              <a:rPr lang="en-US" altLang="en-US" dirty="0"/>
              <a:t>Dubious ethical values of the hacker</a:t>
            </a:r>
          </a:p>
          <a:p>
            <a:r>
              <a:rPr lang="en-US" altLang="en-US" dirty="0"/>
              <a:t>Attack and defense require different personal and knowledge attributes</a:t>
            </a:r>
          </a:p>
          <a:p>
            <a:r>
              <a:rPr lang="en-US" altLang="en-US" dirty="0"/>
              <a:t>Expertise may be rather narrow--not adaptable to changes or useful for a broad set of attacks</a:t>
            </a:r>
          </a:p>
          <a:p>
            <a:pPr eaLnBrk="1" hangingPunct="1"/>
            <a:endParaRPr lang="en-US" altLang="en-US" dirty="0" smtClean="0"/>
          </a:p>
          <a:p>
            <a:pPr eaLnBrk="1" hangingPunct="1"/>
            <a:endParaRPr lang="en-US" altLang="en-US" dirty="0" smtClean="0"/>
          </a:p>
          <a:p>
            <a:pPr eaLnBrk="1" hangingPunct="1"/>
            <a:endParaRPr lang="en-US" altLang="en-US" dirty="0" smtClean="0"/>
          </a:p>
        </p:txBody>
      </p:sp>
    </p:spTree>
    <p:extLst>
      <p:ext uri="{BB962C8B-B14F-4D97-AF65-F5344CB8AC3E}">
        <p14:creationId xmlns:p14="http://schemas.microsoft.com/office/powerpoint/2010/main" val="19651450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914" name="Group 2"/>
          <p:cNvGrpSpPr>
            <a:grpSpLocks/>
          </p:cNvGrpSpPr>
          <p:nvPr/>
        </p:nvGrpSpPr>
        <p:grpSpPr bwMode="auto">
          <a:xfrm>
            <a:off x="3448050" y="2301875"/>
            <a:ext cx="5327650" cy="3189288"/>
            <a:chOff x="531" y="1336"/>
            <a:chExt cx="3356" cy="2009"/>
          </a:xfrm>
        </p:grpSpPr>
        <p:grpSp>
          <p:nvGrpSpPr>
            <p:cNvPr id="166916" name="Group 3"/>
            <p:cNvGrpSpPr>
              <a:grpSpLocks/>
            </p:cNvGrpSpPr>
            <p:nvPr/>
          </p:nvGrpSpPr>
          <p:grpSpPr bwMode="auto">
            <a:xfrm>
              <a:off x="720" y="3072"/>
              <a:ext cx="242" cy="240"/>
              <a:chOff x="720" y="2736"/>
              <a:chExt cx="242" cy="240"/>
            </a:xfrm>
          </p:grpSpPr>
          <p:sp>
            <p:nvSpPr>
              <p:cNvPr id="166978" name="Oval 4"/>
              <p:cNvSpPr>
                <a:spLocks noChangeArrowheads="1"/>
              </p:cNvSpPr>
              <p:nvPr/>
            </p:nvSpPr>
            <p:spPr bwMode="auto">
              <a:xfrm>
                <a:off x="720" y="2736"/>
                <a:ext cx="240" cy="24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6979" name="Text Box 5"/>
              <p:cNvSpPr txBox="1">
                <a:spLocks noChangeArrowheads="1"/>
              </p:cNvSpPr>
              <p:nvPr/>
            </p:nvSpPr>
            <p:spPr bwMode="auto">
              <a:xfrm>
                <a:off x="745" y="2771"/>
                <a:ext cx="2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O</a:t>
                </a:r>
                <a:r>
                  <a:rPr lang="de-DE" altLang="en-US" sz="1200" b="0" i="0" baseline="-25000">
                    <a:latin typeface="Times New Roman" panose="02020603050405020304" pitchFamily="18" charset="0"/>
                  </a:rPr>
                  <a:t>1</a:t>
                </a:r>
                <a:endParaRPr lang="de-DE" altLang="en-US" sz="1200" b="0" i="0">
                  <a:latin typeface="Times New Roman" panose="02020603050405020304" pitchFamily="18" charset="0"/>
                </a:endParaRPr>
              </a:p>
            </p:txBody>
          </p:sp>
        </p:grpSp>
        <p:grpSp>
          <p:nvGrpSpPr>
            <p:cNvPr id="166917" name="Group 6"/>
            <p:cNvGrpSpPr>
              <a:grpSpLocks/>
            </p:cNvGrpSpPr>
            <p:nvPr/>
          </p:nvGrpSpPr>
          <p:grpSpPr bwMode="auto">
            <a:xfrm>
              <a:off x="1152" y="2688"/>
              <a:ext cx="240" cy="240"/>
              <a:chOff x="1392" y="2640"/>
              <a:chExt cx="240" cy="240"/>
            </a:xfrm>
          </p:grpSpPr>
          <p:sp>
            <p:nvSpPr>
              <p:cNvPr id="166976" name="Rectangle 7"/>
              <p:cNvSpPr>
                <a:spLocks noChangeArrowheads="1"/>
              </p:cNvSpPr>
              <p:nvPr/>
            </p:nvSpPr>
            <p:spPr bwMode="auto">
              <a:xfrm>
                <a:off x="1392" y="2640"/>
                <a:ext cx="240" cy="24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6977" name="Text Box 8"/>
              <p:cNvSpPr txBox="1">
                <a:spLocks noChangeArrowheads="1"/>
              </p:cNvSpPr>
              <p:nvPr/>
            </p:nvSpPr>
            <p:spPr bwMode="auto">
              <a:xfrm>
                <a:off x="1414" y="2675"/>
                <a:ext cx="20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S</a:t>
                </a:r>
                <a:r>
                  <a:rPr lang="de-DE" altLang="en-US" sz="1200" b="0" i="0" baseline="-25000">
                    <a:latin typeface="Times New Roman" panose="02020603050405020304" pitchFamily="18" charset="0"/>
                  </a:rPr>
                  <a:t>1</a:t>
                </a:r>
                <a:endParaRPr lang="de-DE" altLang="en-US" sz="1200" b="0" i="0">
                  <a:latin typeface="Times New Roman" panose="02020603050405020304" pitchFamily="18" charset="0"/>
                </a:endParaRPr>
              </a:p>
            </p:txBody>
          </p:sp>
        </p:grpSp>
        <p:sp>
          <p:nvSpPr>
            <p:cNvPr id="166918" name="Line 9"/>
            <p:cNvSpPr>
              <a:spLocks noChangeShapeType="1"/>
            </p:cNvSpPr>
            <p:nvPr/>
          </p:nvSpPr>
          <p:spPr bwMode="auto">
            <a:xfrm flipV="1">
              <a:off x="864" y="2806"/>
              <a:ext cx="288" cy="26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66919" name="Group 10"/>
            <p:cNvGrpSpPr>
              <a:grpSpLocks/>
            </p:cNvGrpSpPr>
            <p:nvPr/>
          </p:nvGrpSpPr>
          <p:grpSpPr bwMode="auto">
            <a:xfrm>
              <a:off x="1872" y="2688"/>
              <a:ext cx="242" cy="240"/>
              <a:chOff x="720" y="2736"/>
              <a:chExt cx="242" cy="240"/>
            </a:xfrm>
          </p:grpSpPr>
          <p:sp>
            <p:nvSpPr>
              <p:cNvPr id="166974" name="Oval 11"/>
              <p:cNvSpPr>
                <a:spLocks noChangeArrowheads="1"/>
              </p:cNvSpPr>
              <p:nvPr/>
            </p:nvSpPr>
            <p:spPr bwMode="auto">
              <a:xfrm>
                <a:off x="720" y="2736"/>
                <a:ext cx="240" cy="24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6975" name="Text Box 12"/>
              <p:cNvSpPr txBox="1">
                <a:spLocks noChangeArrowheads="1"/>
              </p:cNvSpPr>
              <p:nvPr/>
            </p:nvSpPr>
            <p:spPr bwMode="auto">
              <a:xfrm>
                <a:off x="745" y="2771"/>
                <a:ext cx="2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O</a:t>
                </a:r>
                <a:r>
                  <a:rPr lang="de-DE" altLang="en-US" sz="1200" b="0" i="0" baseline="-25000">
                    <a:latin typeface="Times New Roman" panose="02020603050405020304" pitchFamily="18" charset="0"/>
                  </a:rPr>
                  <a:t>2</a:t>
                </a:r>
                <a:endParaRPr lang="de-DE" altLang="en-US" sz="1200" b="0" i="0">
                  <a:latin typeface="Times New Roman" panose="02020603050405020304" pitchFamily="18" charset="0"/>
                </a:endParaRPr>
              </a:p>
            </p:txBody>
          </p:sp>
        </p:grpSp>
        <p:grpSp>
          <p:nvGrpSpPr>
            <p:cNvPr id="166920" name="Group 13"/>
            <p:cNvGrpSpPr>
              <a:grpSpLocks/>
            </p:cNvGrpSpPr>
            <p:nvPr/>
          </p:nvGrpSpPr>
          <p:grpSpPr bwMode="auto">
            <a:xfrm>
              <a:off x="1392" y="2736"/>
              <a:ext cx="512" cy="144"/>
              <a:chOff x="1392" y="2736"/>
              <a:chExt cx="512" cy="144"/>
            </a:xfrm>
          </p:grpSpPr>
          <p:sp>
            <p:nvSpPr>
              <p:cNvPr id="166972" name="Line 14"/>
              <p:cNvSpPr>
                <a:spLocks noChangeShapeType="1"/>
              </p:cNvSpPr>
              <p:nvPr/>
            </p:nvSpPr>
            <p:spPr bwMode="auto">
              <a:xfrm>
                <a:off x="1392" y="2736"/>
                <a:ext cx="512" cy="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73" name="Line 15"/>
              <p:cNvSpPr>
                <a:spLocks noChangeShapeType="1"/>
              </p:cNvSpPr>
              <p:nvPr/>
            </p:nvSpPr>
            <p:spPr bwMode="auto">
              <a:xfrm flipH="1" flipV="1">
                <a:off x="1410" y="2879"/>
                <a:ext cx="494" cy="1"/>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166921" name="Group 16"/>
            <p:cNvGrpSpPr>
              <a:grpSpLocks/>
            </p:cNvGrpSpPr>
            <p:nvPr/>
          </p:nvGrpSpPr>
          <p:grpSpPr bwMode="auto">
            <a:xfrm>
              <a:off x="1562" y="2253"/>
              <a:ext cx="242" cy="240"/>
              <a:chOff x="720" y="2736"/>
              <a:chExt cx="242" cy="240"/>
            </a:xfrm>
          </p:grpSpPr>
          <p:sp>
            <p:nvSpPr>
              <p:cNvPr id="166970" name="Oval 17"/>
              <p:cNvSpPr>
                <a:spLocks noChangeArrowheads="1"/>
              </p:cNvSpPr>
              <p:nvPr/>
            </p:nvSpPr>
            <p:spPr bwMode="auto">
              <a:xfrm>
                <a:off x="720" y="2736"/>
                <a:ext cx="240" cy="24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6971" name="Text Box 18"/>
              <p:cNvSpPr txBox="1">
                <a:spLocks noChangeArrowheads="1"/>
              </p:cNvSpPr>
              <p:nvPr/>
            </p:nvSpPr>
            <p:spPr bwMode="auto">
              <a:xfrm>
                <a:off x="745" y="2771"/>
                <a:ext cx="2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O</a:t>
                </a:r>
                <a:r>
                  <a:rPr lang="de-DE" altLang="en-US" sz="1200" b="0" i="0" baseline="-25000">
                    <a:latin typeface="Times New Roman" panose="02020603050405020304" pitchFamily="18" charset="0"/>
                  </a:rPr>
                  <a:t>3</a:t>
                </a:r>
                <a:endParaRPr lang="de-DE" altLang="en-US" sz="1200" b="0" i="0">
                  <a:latin typeface="Times New Roman" panose="02020603050405020304" pitchFamily="18" charset="0"/>
                </a:endParaRPr>
              </a:p>
            </p:txBody>
          </p:sp>
        </p:grpSp>
        <p:sp>
          <p:nvSpPr>
            <p:cNvPr id="166922" name="Line 19"/>
            <p:cNvSpPr>
              <a:spLocks noChangeShapeType="1"/>
            </p:cNvSpPr>
            <p:nvPr/>
          </p:nvSpPr>
          <p:spPr bwMode="auto">
            <a:xfrm flipV="1">
              <a:off x="1283" y="2419"/>
              <a:ext cx="288" cy="26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66923" name="Group 20"/>
            <p:cNvGrpSpPr>
              <a:grpSpLocks/>
            </p:cNvGrpSpPr>
            <p:nvPr/>
          </p:nvGrpSpPr>
          <p:grpSpPr bwMode="auto">
            <a:xfrm>
              <a:off x="2016" y="1872"/>
              <a:ext cx="240" cy="240"/>
              <a:chOff x="1392" y="2640"/>
              <a:chExt cx="240" cy="240"/>
            </a:xfrm>
          </p:grpSpPr>
          <p:sp>
            <p:nvSpPr>
              <p:cNvPr id="166968" name="Rectangle 21"/>
              <p:cNvSpPr>
                <a:spLocks noChangeArrowheads="1"/>
              </p:cNvSpPr>
              <p:nvPr/>
            </p:nvSpPr>
            <p:spPr bwMode="auto">
              <a:xfrm>
                <a:off x="1392" y="2640"/>
                <a:ext cx="240" cy="24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6969" name="Text Box 22"/>
              <p:cNvSpPr txBox="1">
                <a:spLocks noChangeArrowheads="1"/>
              </p:cNvSpPr>
              <p:nvPr/>
            </p:nvSpPr>
            <p:spPr bwMode="auto">
              <a:xfrm>
                <a:off x="1414" y="2675"/>
                <a:ext cx="20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S</a:t>
                </a:r>
                <a:r>
                  <a:rPr lang="de-DE" altLang="en-US" sz="1200" b="0" i="0" baseline="-25000">
                    <a:latin typeface="Times New Roman" panose="02020603050405020304" pitchFamily="18" charset="0"/>
                  </a:rPr>
                  <a:t>2</a:t>
                </a:r>
                <a:endParaRPr lang="de-DE" altLang="en-US" sz="1200" b="0" i="0">
                  <a:latin typeface="Times New Roman" panose="02020603050405020304" pitchFamily="18" charset="0"/>
                </a:endParaRPr>
              </a:p>
            </p:txBody>
          </p:sp>
        </p:grpSp>
        <p:sp>
          <p:nvSpPr>
            <p:cNvPr id="166924" name="Line 23"/>
            <p:cNvSpPr>
              <a:spLocks noChangeShapeType="1"/>
            </p:cNvSpPr>
            <p:nvPr/>
          </p:nvSpPr>
          <p:spPr bwMode="auto">
            <a:xfrm flipV="1">
              <a:off x="1728" y="1994"/>
              <a:ext cx="288" cy="26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25" name="Line 24"/>
            <p:cNvSpPr>
              <a:spLocks noChangeShapeType="1"/>
            </p:cNvSpPr>
            <p:nvPr/>
          </p:nvSpPr>
          <p:spPr bwMode="auto">
            <a:xfrm flipV="1">
              <a:off x="2138" y="1603"/>
              <a:ext cx="288" cy="266"/>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66926" name="Group 25"/>
            <p:cNvGrpSpPr>
              <a:grpSpLocks/>
            </p:cNvGrpSpPr>
            <p:nvPr/>
          </p:nvGrpSpPr>
          <p:grpSpPr bwMode="auto">
            <a:xfrm>
              <a:off x="2416" y="1434"/>
              <a:ext cx="242" cy="240"/>
              <a:chOff x="720" y="2736"/>
              <a:chExt cx="242" cy="240"/>
            </a:xfrm>
          </p:grpSpPr>
          <p:sp>
            <p:nvSpPr>
              <p:cNvPr id="166966" name="Oval 26"/>
              <p:cNvSpPr>
                <a:spLocks noChangeArrowheads="1"/>
              </p:cNvSpPr>
              <p:nvPr/>
            </p:nvSpPr>
            <p:spPr bwMode="auto">
              <a:xfrm>
                <a:off x="720" y="2736"/>
                <a:ext cx="240" cy="24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6967" name="Text Box 27"/>
              <p:cNvSpPr txBox="1">
                <a:spLocks noChangeArrowheads="1"/>
              </p:cNvSpPr>
              <p:nvPr/>
            </p:nvSpPr>
            <p:spPr bwMode="auto">
              <a:xfrm>
                <a:off x="745" y="2771"/>
                <a:ext cx="2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O</a:t>
                </a:r>
                <a:r>
                  <a:rPr lang="de-DE" altLang="en-US" sz="1200" b="0" i="0" baseline="-25000">
                    <a:latin typeface="Times New Roman" panose="02020603050405020304" pitchFamily="18" charset="0"/>
                  </a:rPr>
                  <a:t>5</a:t>
                </a:r>
                <a:endParaRPr lang="de-DE" altLang="en-US" sz="1200" b="0" i="0">
                  <a:latin typeface="Times New Roman" panose="02020603050405020304" pitchFamily="18" charset="0"/>
                </a:endParaRPr>
              </a:p>
            </p:txBody>
          </p:sp>
        </p:grpSp>
        <p:sp>
          <p:nvSpPr>
            <p:cNvPr id="166927" name="Line 28"/>
            <p:cNvSpPr>
              <a:spLocks noChangeShapeType="1"/>
            </p:cNvSpPr>
            <p:nvPr/>
          </p:nvSpPr>
          <p:spPr bwMode="auto">
            <a:xfrm flipV="1">
              <a:off x="2256" y="1920"/>
              <a:ext cx="51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28" name="Line 29"/>
            <p:cNvSpPr>
              <a:spLocks noChangeShapeType="1"/>
            </p:cNvSpPr>
            <p:nvPr/>
          </p:nvSpPr>
          <p:spPr bwMode="auto">
            <a:xfrm flipH="1">
              <a:off x="2256" y="2059"/>
              <a:ext cx="507" cy="5"/>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166929" name="Group 30"/>
            <p:cNvGrpSpPr>
              <a:grpSpLocks/>
            </p:cNvGrpSpPr>
            <p:nvPr/>
          </p:nvGrpSpPr>
          <p:grpSpPr bwMode="auto">
            <a:xfrm>
              <a:off x="2743" y="1875"/>
              <a:ext cx="242" cy="240"/>
              <a:chOff x="720" y="2736"/>
              <a:chExt cx="242" cy="240"/>
            </a:xfrm>
          </p:grpSpPr>
          <p:sp>
            <p:nvSpPr>
              <p:cNvPr id="166964" name="Oval 31"/>
              <p:cNvSpPr>
                <a:spLocks noChangeArrowheads="1"/>
              </p:cNvSpPr>
              <p:nvPr/>
            </p:nvSpPr>
            <p:spPr bwMode="auto">
              <a:xfrm>
                <a:off x="720" y="2736"/>
                <a:ext cx="240" cy="240"/>
              </a:xfrm>
              <a:prstGeom prst="ellipse">
                <a:avLst/>
              </a:pr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sp>
            <p:nvSpPr>
              <p:cNvPr id="166965" name="Text Box 32"/>
              <p:cNvSpPr txBox="1">
                <a:spLocks noChangeArrowheads="1"/>
              </p:cNvSpPr>
              <p:nvPr/>
            </p:nvSpPr>
            <p:spPr bwMode="auto">
              <a:xfrm>
                <a:off x="745" y="2771"/>
                <a:ext cx="21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O</a:t>
                </a:r>
                <a:r>
                  <a:rPr lang="de-DE" altLang="en-US" sz="1200" b="0" i="0" baseline="-25000">
                    <a:latin typeface="Times New Roman" panose="02020603050405020304" pitchFamily="18" charset="0"/>
                  </a:rPr>
                  <a:t>4</a:t>
                </a:r>
                <a:endParaRPr lang="de-DE" altLang="en-US" sz="1200" b="0" i="0">
                  <a:latin typeface="Times New Roman" panose="02020603050405020304" pitchFamily="18" charset="0"/>
                </a:endParaRPr>
              </a:p>
            </p:txBody>
          </p:sp>
        </p:grpSp>
        <p:sp>
          <p:nvSpPr>
            <p:cNvPr id="166930" name="Text Box 33"/>
            <p:cNvSpPr txBox="1">
              <a:spLocks noChangeArrowheads="1"/>
            </p:cNvSpPr>
            <p:nvPr/>
          </p:nvSpPr>
          <p:spPr bwMode="auto">
            <a:xfrm>
              <a:off x="2061" y="1594"/>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6931" name="Text Box 34"/>
            <p:cNvSpPr txBox="1">
              <a:spLocks noChangeArrowheads="1"/>
            </p:cNvSpPr>
            <p:nvPr/>
          </p:nvSpPr>
          <p:spPr bwMode="auto">
            <a:xfrm>
              <a:off x="822" y="2810"/>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6932" name="Text Box 35"/>
            <p:cNvSpPr txBox="1">
              <a:spLocks noChangeArrowheads="1"/>
            </p:cNvSpPr>
            <p:nvPr/>
          </p:nvSpPr>
          <p:spPr bwMode="auto">
            <a:xfrm>
              <a:off x="1597" y="2877"/>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6933" name="Text Box 36"/>
            <p:cNvSpPr txBox="1">
              <a:spLocks noChangeArrowheads="1"/>
            </p:cNvSpPr>
            <p:nvPr/>
          </p:nvSpPr>
          <p:spPr bwMode="auto">
            <a:xfrm>
              <a:off x="1660" y="2010"/>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6934" name="Text Box 37"/>
            <p:cNvSpPr txBox="1">
              <a:spLocks noChangeArrowheads="1"/>
            </p:cNvSpPr>
            <p:nvPr/>
          </p:nvSpPr>
          <p:spPr bwMode="auto">
            <a:xfrm>
              <a:off x="2428" y="2061"/>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6935" name="Text Box 38"/>
            <p:cNvSpPr txBox="1">
              <a:spLocks noChangeArrowheads="1"/>
            </p:cNvSpPr>
            <p:nvPr/>
          </p:nvSpPr>
          <p:spPr bwMode="auto">
            <a:xfrm>
              <a:off x="1581" y="2567"/>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6936" name="Text Box 39"/>
            <p:cNvSpPr txBox="1">
              <a:spLocks noChangeArrowheads="1"/>
            </p:cNvSpPr>
            <p:nvPr/>
          </p:nvSpPr>
          <p:spPr bwMode="auto">
            <a:xfrm>
              <a:off x="1190" y="2420"/>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6937" name="Text Box 40"/>
            <p:cNvSpPr txBox="1">
              <a:spLocks noChangeArrowheads="1"/>
            </p:cNvSpPr>
            <p:nvPr/>
          </p:nvSpPr>
          <p:spPr bwMode="auto">
            <a:xfrm>
              <a:off x="2413" y="1748"/>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6938" name="Line 41"/>
            <p:cNvSpPr>
              <a:spLocks noChangeShapeType="1"/>
            </p:cNvSpPr>
            <p:nvPr/>
          </p:nvSpPr>
          <p:spPr bwMode="auto">
            <a:xfrm flipV="1">
              <a:off x="3360" y="2445"/>
              <a:ext cx="282" cy="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6939" name="Line 42"/>
            <p:cNvSpPr>
              <a:spLocks noChangeShapeType="1"/>
            </p:cNvSpPr>
            <p:nvPr/>
          </p:nvSpPr>
          <p:spPr bwMode="auto">
            <a:xfrm flipV="1">
              <a:off x="3456" y="1488"/>
              <a:ext cx="0" cy="96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40" name="Line 43"/>
            <p:cNvSpPr>
              <a:spLocks noChangeShapeType="1"/>
            </p:cNvSpPr>
            <p:nvPr/>
          </p:nvSpPr>
          <p:spPr bwMode="auto">
            <a:xfrm rot="10778470" flipV="1">
              <a:off x="3551" y="2448"/>
              <a:ext cx="1" cy="81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41" name="Text Box 44"/>
            <p:cNvSpPr txBox="1">
              <a:spLocks noChangeArrowheads="1"/>
            </p:cNvSpPr>
            <p:nvPr/>
          </p:nvSpPr>
          <p:spPr bwMode="auto">
            <a:xfrm>
              <a:off x="3120" y="3072"/>
              <a:ext cx="26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low</a:t>
              </a:r>
            </a:p>
          </p:txBody>
        </p:sp>
        <p:sp>
          <p:nvSpPr>
            <p:cNvPr id="166942" name="Text Box 45"/>
            <p:cNvSpPr txBox="1">
              <a:spLocks noChangeArrowheads="1"/>
            </p:cNvSpPr>
            <p:nvPr/>
          </p:nvSpPr>
          <p:spPr bwMode="auto">
            <a:xfrm>
              <a:off x="3600" y="1488"/>
              <a:ext cx="2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high</a:t>
              </a:r>
            </a:p>
          </p:txBody>
        </p:sp>
        <p:sp>
          <p:nvSpPr>
            <p:cNvPr id="166943" name="Line 46"/>
            <p:cNvSpPr>
              <a:spLocks noChangeShapeType="1"/>
            </p:cNvSpPr>
            <p:nvPr/>
          </p:nvSpPr>
          <p:spPr bwMode="auto">
            <a:xfrm flipV="1">
              <a:off x="1424" y="3061"/>
              <a:ext cx="512" cy="1"/>
            </a:xfrm>
            <a:prstGeom prst="line">
              <a:avLst/>
            </a:prstGeom>
            <a:noFill/>
            <a:ln w="9525">
              <a:solidFill>
                <a:srgbClr val="339966"/>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44" name="Line 47"/>
            <p:cNvSpPr>
              <a:spLocks noChangeShapeType="1"/>
            </p:cNvSpPr>
            <p:nvPr/>
          </p:nvSpPr>
          <p:spPr bwMode="auto">
            <a:xfrm flipH="1" flipV="1">
              <a:off x="1442" y="3205"/>
              <a:ext cx="494" cy="1"/>
            </a:xfrm>
            <a:prstGeom prst="line">
              <a:avLst/>
            </a:prstGeom>
            <a:noFill/>
            <a:ln w="9525">
              <a:solidFill>
                <a:srgbClr val="339966"/>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45" name="Line 48"/>
            <p:cNvSpPr>
              <a:spLocks noChangeShapeType="1"/>
            </p:cNvSpPr>
            <p:nvPr/>
          </p:nvSpPr>
          <p:spPr bwMode="auto">
            <a:xfrm>
              <a:off x="2294" y="2262"/>
              <a:ext cx="512" cy="0"/>
            </a:xfrm>
            <a:prstGeom prst="line">
              <a:avLst/>
            </a:prstGeom>
            <a:noFill/>
            <a:ln w="9525">
              <a:solidFill>
                <a:srgbClr val="339966"/>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46" name="Line 49"/>
            <p:cNvSpPr>
              <a:spLocks noChangeShapeType="1"/>
            </p:cNvSpPr>
            <p:nvPr/>
          </p:nvSpPr>
          <p:spPr bwMode="auto">
            <a:xfrm flipH="1" flipV="1">
              <a:off x="2312" y="2405"/>
              <a:ext cx="494" cy="1"/>
            </a:xfrm>
            <a:prstGeom prst="line">
              <a:avLst/>
            </a:prstGeom>
            <a:noFill/>
            <a:ln w="9525">
              <a:solidFill>
                <a:srgbClr val="339966"/>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47" name="Text Box 50"/>
            <p:cNvSpPr txBox="1">
              <a:spLocks noChangeArrowheads="1"/>
            </p:cNvSpPr>
            <p:nvPr/>
          </p:nvSpPr>
          <p:spPr bwMode="auto">
            <a:xfrm>
              <a:off x="1587" y="3022"/>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6948" name="Text Box 51"/>
            <p:cNvSpPr txBox="1">
              <a:spLocks noChangeArrowheads="1"/>
            </p:cNvSpPr>
            <p:nvPr/>
          </p:nvSpPr>
          <p:spPr bwMode="auto">
            <a:xfrm>
              <a:off x="2419" y="2227"/>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6949" name="Text Box 52"/>
            <p:cNvSpPr txBox="1">
              <a:spLocks noChangeArrowheads="1"/>
            </p:cNvSpPr>
            <p:nvPr/>
          </p:nvSpPr>
          <p:spPr bwMode="auto">
            <a:xfrm>
              <a:off x="1609" y="3172"/>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6950" name="Text Box 53"/>
            <p:cNvSpPr txBox="1">
              <a:spLocks noChangeArrowheads="1"/>
            </p:cNvSpPr>
            <p:nvPr/>
          </p:nvSpPr>
          <p:spPr bwMode="auto">
            <a:xfrm>
              <a:off x="2435" y="2379"/>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6951" name="Line 54"/>
            <p:cNvSpPr>
              <a:spLocks noChangeShapeType="1"/>
            </p:cNvSpPr>
            <p:nvPr/>
          </p:nvSpPr>
          <p:spPr bwMode="auto">
            <a:xfrm flipH="1">
              <a:off x="2253" y="1658"/>
              <a:ext cx="217" cy="211"/>
            </a:xfrm>
            <a:prstGeom prst="line">
              <a:avLst/>
            </a:prstGeom>
            <a:noFill/>
            <a:ln w="9525">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52" name="Line 55"/>
            <p:cNvSpPr>
              <a:spLocks noChangeShapeType="1"/>
            </p:cNvSpPr>
            <p:nvPr/>
          </p:nvSpPr>
          <p:spPr bwMode="auto">
            <a:xfrm flipH="1">
              <a:off x="1786" y="2106"/>
              <a:ext cx="224" cy="185"/>
            </a:xfrm>
            <a:prstGeom prst="line">
              <a:avLst/>
            </a:prstGeom>
            <a:noFill/>
            <a:ln w="9525">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53" name="Line 56"/>
            <p:cNvSpPr>
              <a:spLocks noChangeShapeType="1"/>
            </p:cNvSpPr>
            <p:nvPr/>
          </p:nvSpPr>
          <p:spPr bwMode="auto">
            <a:xfrm flipH="1">
              <a:off x="1376" y="2483"/>
              <a:ext cx="230" cy="205"/>
            </a:xfrm>
            <a:prstGeom prst="line">
              <a:avLst/>
            </a:prstGeom>
            <a:noFill/>
            <a:ln w="9525">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54" name="Line 57"/>
            <p:cNvSpPr>
              <a:spLocks noChangeShapeType="1"/>
            </p:cNvSpPr>
            <p:nvPr/>
          </p:nvSpPr>
          <p:spPr bwMode="auto">
            <a:xfrm flipH="1">
              <a:off x="941" y="2918"/>
              <a:ext cx="205" cy="192"/>
            </a:xfrm>
            <a:prstGeom prst="line">
              <a:avLst/>
            </a:prstGeom>
            <a:noFill/>
            <a:ln w="9525">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55" name="Text Box 58"/>
            <p:cNvSpPr txBox="1">
              <a:spLocks noChangeArrowheads="1"/>
            </p:cNvSpPr>
            <p:nvPr/>
          </p:nvSpPr>
          <p:spPr bwMode="auto">
            <a:xfrm>
              <a:off x="1462" y="2522"/>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6956" name="Text Box 59"/>
            <p:cNvSpPr txBox="1">
              <a:spLocks noChangeArrowheads="1"/>
            </p:cNvSpPr>
            <p:nvPr/>
          </p:nvSpPr>
          <p:spPr bwMode="auto">
            <a:xfrm>
              <a:off x="2326" y="1689"/>
              <a:ext cx="21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(r)</a:t>
              </a:r>
            </a:p>
          </p:txBody>
        </p:sp>
        <p:sp>
          <p:nvSpPr>
            <p:cNvPr id="166957" name="Text Box 60"/>
            <p:cNvSpPr txBox="1">
              <a:spLocks noChangeArrowheads="1"/>
            </p:cNvSpPr>
            <p:nvPr/>
          </p:nvSpPr>
          <p:spPr bwMode="auto">
            <a:xfrm>
              <a:off x="1881" y="2144"/>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6958" name="Text Box 61"/>
            <p:cNvSpPr txBox="1">
              <a:spLocks noChangeArrowheads="1"/>
            </p:cNvSpPr>
            <p:nvPr/>
          </p:nvSpPr>
          <p:spPr bwMode="auto">
            <a:xfrm>
              <a:off x="1011" y="2963"/>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6959" name="Line 62"/>
            <p:cNvSpPr>
              <a:spLocks noChangeShapeType="1"/>
            </p:cNvSpPr>
            <p:nvPr/>
          </p:nvSpPr>
          <p:spPr bwMode="auto">
            <a:xfrm>
              <a:off x="531" y="1430"/>
              <a:ext cx="397"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60" name="Text Box 63"/>
            <p:cNvSpPr txBox="1">
              <a:spLocks noChangeArrowheads="1"/>
            </p:cNvSpPr>
            <p:nvPr/>
          </p:nvSpPr>
          <p:spPr bwMode="auto">
            <a:xfrm>
              <a:off x="985" y="1336"/>
              <a:ext cx="30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i="0">
                  <a:solidFill>
                    <a:schemeClr val="accent2"/>
                  </a:solidFill>
                  <a:latin typeface="Times New Roman" panose="02020603050405020304" pitchFamily="18" charset="0"/>
                </a:rPr>
                <a:t>BLP</a:t>
              </a:r>
            </a:p>
          </p:txBody>
        </p:sp>
        <p:sp>
          <p:nvSpPr>
            <p:cNvPr id="166961" name="Text Box 64"/>
            <p:cNvSpPr txBox="1">
              <a:spLocks noChangeArrowheads="1"/>
            </p:cNvSpPr>
            <p:nvPr/>
          </p:nvSpPr>
          <p:spPr bwMode="auto">
            <a:xfrm>
              <a:off x="1376" y="2593"/>
              <a:ext cx="24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b="0" i="0">
                  <a:latin typeface="Times New Roman" panose="02020603050405020304" pitchFamily="18" charset="0"/>
                </a:rPr>
                <a:t>(w)</a:t>
              </a:r>
            </a:p>
          </p:txBody>
        </p:sp>
        <p:sp>
          <p:nvSpPr>
            <p:cNvPr id="166962" name="Line 65"/>
            <p:cNvSpPr>
              <a:spLocks noChangeShapeType="1"/>
            </p:cNvSpPr>
            <p:nvPr/>
          </p:nvSpPr>
          <p:spPr bwMode="auto">
            <a:xfrm>
              <a:off x="531" y="1584"/>
              <a:ext cx="397" cy="0"/>
            </a:xfrm>
            <a:prstGeom prst="line">
              <a:avLst/>
            </a:prstGeom>
            <a:noFill/>
            <a:ln w="9525">
              <a:solidFill>
                <a:srgbClr val="0080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6963" name="Text Box 66"/>
            <p:cNvSpPr txBox="1">
              <a:spLocks noChangeArrowheads="1"/>
            </p:cNvSpPr>
            <p:nvPr/>
          </p:nvSpPr>
          <p:spPr bwMode="auto">
            <a:xfrm>
              <a:off x="985" y="1490"/>
              <a:ext cx="35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de-DE" altLang="en-US" sz="1200" i="0">
                  <a:solidFill>
                    <a:srgbClr val="006600"/>
                  </a:solidFill>
                  <a:latin typeface="Times New Roman" panose="02020603050405020304" pitchFamily="18" charset="0"/>
                </a:rPr>
                <a:t>BIBA</a:t>
              </a:r>
            </a:p>
          </p:txBody>
        </p:sp>
      </p:grpSp>
      <p:sp>
        <p:nvSpPr>
          <p:cNvPr id="166915" name="Rectangle 67"/>
          <p:cNvSpPr>
            <a:spLocks noChangeArrowheads="1"/>
          </p:cNvSpPr>
          <p:nvPr/>
        </p:nvSpPr>
        <p:spPr bwMode="auto">
          <a:xfrm>
            <a:off x="2678113" y="719138"/>
            <a:ext cx="467995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GB" altLang="en-US" i="0">
                <a:solidFill>
                  <a:schemeClr val="tx2"/>
                </a:solidFill>
              </a:rPr>
              <a:t>Biba Model (2)</a:t>
            </a:r>
          </a:p>
        </p:txBody>
      </p:sp>
    </p:spTree>
    <p:extLst>
      <p:ext uri="{BB962C8B-B14F-4D97-AF65-F5344CB8AC3E}">
        <p14:creationId xmlns:p14="http://schemas.microsoft.com/office/powerpoint/2010/main" val="23037049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B0315BF1-06F4-4D9B-8E8F-6D7B3DA1D17B}" type="datetime1">
              <a:rPr lang="en-US" altLang="en-US" sz="1400" b="0" i="0">
                <a:latin typeface="Times New Roman" panose="02020603050405020304" pitchFamily="18" charset="0"/>
              </a:rPr>
              <a:pPr eaLnBrk="0" hangingPunct="0">
                <a:spcBef>
                  <a:spcPct val="0"/>
                </a:spcBef>
                <a:buFontTx/>
                <a:buNone/>
              </a:pPr>
              <a:t>8/28/2017</a:t>
            </a:fld>
            <a:endParaRPr lang="en-US" altLang="en-US" sz="1400" b="0" i="0">
              <a:latin typeface="Times New Roman" panose="02020603050405020304" pitchFamily="18" charset="0"/>
            </a:endParaRPr>
          </a:p>
        </p:txBody>
      </p:sp>
      <p:sp>
        <p:nvSpPr>
          <p:cNvPr id="15667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BFE2A766-97EE-454F-89E4-F1FEC9E50620}" type="slidenum">
              <a:rPr lang="en-US" altLang="en-US" sz="1400" b="0" i="0">
                <a:latin typeface="Times New Roman" panose="02020603050405020304" pitchFamily="18" charset="0"/>
              </a:rPr>
              <a:pPr eaLnBrk="0" hangingPunct="0">
                <a:spcBef>
                  <a:spcPct val="0"/>
                </a:spcBef>
                <a:buFontTx/>
                <a:buNone/>
              </a:pPr>
              <a:t>91</a:t>
            </a:fld>
            <a:endParaRPr lang="en-US" altLang="en-US" sz="1400" b="0" i="0">
              <a:latin typeface="Times New Roman" panose="02020603050405020304" pitchFamily="18" charset="0"/>
            </a:endParaRPr>
          </a:p>
        </p:txBody>
      </p:sp>
      <p:sp>
        <p:nvSpPr>
          <p:cNvPr id="156676" name="Rectangle 6"/>
          <p:cNvSpPr>
            <a:spLocks noGrp="1" noChangeArrowheads="1"/>
          </p:cNvSpPr>
          <p:nvPr>
            <p:ph type="title" idx="4294967295"/>
          </p:nvPr>
        </p:nvSpPr>
        <p:spPr/>
        <p:txBody>
          <a:bodyPr/>
          <a:lstStyle/>
          <a:p>
            <a:pPr eaLnBrk="1" hangingPunct="1"/>
            <a:r>
              <a:rPr lang="en-US" altLang="en-US" dirty="0" smtClean="0"/>
              <a:t>Multilevel security pattern (</a:t>
            </a:r>
            <a:r>
              <a:rPr lang="en-US" altLang="en-US" dirty="0" err="1" smtClean="0"/>
              <a:t>BellLaPadula</a:t>
            </a:r>
            <a:r>
              <a:rPr lang="en-US" altLang="en-US" dirty="0" smtClean="0"/>
              <a:t>)</a:t>
            </a:r>
          </a:p>
        </p:txBody>
      </p:sp>
      <p:pic>
        <p:nvPicPr>
          <p:cNvPr id="156677" name="Picture 5"/>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352800" y="2362200"/>
            <a:ext cx="5486400" cy="3048000"/>
          </a:xfrm>
          <a:noFill/>
        </p:spPr>
      </p:pic>
    </p:spTree>
    <p:extLst>
      <p:ext uri="{BB962C8B-B14F-4D97-AF65-F5344CB8AC3E}">
        <p14:creationId xmlns:p14="http://schemas.microsoft.com/office/powerpoint/2010/main" val="23767676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Governance</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976223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Magic </a:t>
            </a:r>
            <a:r>
              <a:rPr lang="en-US" dirty="0"/>
              <a:t>Quadrant for Security Information and Event </a:t>
            </a:r>
            <a:r>
              <a:rPr lang="en-US" dirty="0" smtClean="0"/>
              <a:t>Management</a:t>
            </a:r>
            <a:r>
              <a:rPr lang="en-US" dirty="0"/>
              <a:t/>
            </a:r>
            <a:br>
              <a:rPr lang="en-US" dirty="0"/>
            </a:br>
            <a:r>
              <a:rPr lang="en-US" dirty="0" smtClean="0"/>
              <a:t/>
            </a:r>
            <a:br>
              <a:rPr lang="en-US" dirty="0" smtClean="0"/>
            </a:br>
            <a:r>
              <a:rPr lang="en-US" dirty="0"/>
              <a:t/>
            </a:r>
            <a:br>
              <a:rPr lang="en-US" dirty="0"/>
            </a:br>
            <a:r>
              <a:rPr lang="en-US" b="1" dirty="0"/>
              <a:t>Published:</a:t>
            </a:r>
            <a:r>
              <a:rPr lang="en-US" dirty="0"/>
              <a:t> 10 August 2016 </a:t>
            </a:r>
            <a:r>
              <a:rPr lang="en-US" b="1" dirty="0"/>
              <a:t>ID:</a:t>
            </a:r>
            <a:r>
              <a:rPr lang="en-US" dirty="0"/>
              <a:t> G00290113</a:t>
            </a:r>
            <a:br>
              <a:rPr lang="en-US" dirty="0"/>
            </a:br>
            <a:r>
              <a:rPr lang="en-US" b="1" dirty="0"/>
              <a:t>Analyst(s):</a:t>
            </a:r>
            <a:br>
              <a:rPr lang="en-US" b="1" dirty="0"/>
            </a:br>
            <a:r>
              <a:rPr lang="en-US" dirty="0"/>
              <a:t> Kelly M. Kavanagh, Oliver Rochford, Toby </a:t>
            </a:r>
            <a:r>
              <a:rPr lang="en-US" dirty="0" err="1"/>
              <a:t>Bussa</a:t>
            </a:r>
            <a:endParaRPr lang="en-US" dirty="0"/>
          </a:p>
        </p:txBody>
      </p:sp>
      <p:sp>
        <p:nvSpPr>
          <p:cNvPr id="3" name="Content Placeholder 2"/>
          <p:cNvSpPr>
            <a:spLocks noGrp="1"/>
          </p:cNvSpPr>
          <p:nvPr>
            <p:ph idx="1"/>
          </p:nvPr>
        </p:nvSpPr>
        <p:spPr/>
        <p:txBody>
          <a:bodyPr/>
          <a:lstStyle/>
          <a:p>
            <a:pPr marL="0" indent="0">
              <a:buNone/>
            </a:pPr>
            <a:r>
              <a:rPr lang="en-US" dirty="0" smtClean="0"/>
              <a:t>http://learn.alienvault.com/c/gartner-reprint-2?x=M6R9kL&amp;xs=348&amp;utm_internal=siemlookbook</a:t>
            </a:r>
            <a:endParaRPr lang="en-US" dirty="0"/>
          </a:p>
        </p:txBody>
      </p:sp>
    </p:spTree>
    <p:extLst>
      <p:ext uri="{BB962C8B-B14F-4D97-AF65-F5344CB8AC3E}">
        <p14:creationId xmlns:p14="http://schemas.microsoft.com/office/powerpoint/2010/main" val="33059422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Gartner Magic Quadrant</a:t>
            </a:r>
            <a:endParaRPr lang="en-US" dirty="0"/>
          </a:p>
        </p:txBody>
      </p:sp>
      <p:sp>
        <p:nvSpPr>
          <p:cNvPr id="3" name="Content Placeholder 2"/>
          <p:cNvSpPr>
            <a:spLocks noGrp="1"/>
          </p:cNvSpPr>
          <p:nvPr>
            <p:ph idx="1"/>
          </p:nvPr>
        </p:nvSpPr>
        <p:spPr/>
        <p:txBody>
          <a:bodyPr>
            <a:normAutofit fontScale="77500" lnSpcReduction="20000"/>
          </a:bodyPr>
          <a:lstStyle/>
          <a:p>
            <a:r>
              <a:rPr lang="en-US" dirty="0"/>
              <a:t>The security information and event management (SIEM) market is defined by the customer's need to analyze event data in real time for the early detection of targeted attacks and data breaches, and to collect, store, investigate and report on log data for incident response, forensics and regulatory compliance. The vendors included in our Magic Quadrant analysis have products designed for this purpose, and they actively market and sell these technologies to the security buying center.</a:t>
            </a:r>
          </a:p>
          <a:p>
            <a:r>
              <a:rPr lang="en-US" dirty="0"/>
              <a:t>SIEM technology aggregates event data produced by security devices, network infrastructure, systems and applications. The primary data source is log data, but SIEM technology can also process other forms of data, such as </a:t>
            </a:r>
            <a:r>
              <a:rPr lang="en-US" dirty="0" err="1"/>
              <a:t>NetFlow</a:t>
            </a:r>
            <a:r>
              <a:rPr lang="en-US" dirty="0"/>
              <a:t> and network packets. Event data is combined with contextual information about users, assets, threats and vulnerabilities. The data is normalized, so that events, data and contextual information from disparate sources can be correlated and analyzed for specific purposes, such as network security event monitoring, user activity monitoring and compliance reporting. The technology provides real-time correlation of events for security monitoring, query and analytics for historical analysis and other support for incident investigation and compliance reporting.</a:t>
            </a:r>
          </a:p>
          <a:p>
            <a:pPr marL="0" indent="0">
              <a:buNone/>
            </a:pPr>
            <a:endParaRPr lang="en-US" dirty="0"/>
          </a:p>
        </p:txBody>
      </p:sp>
    </p:spTree>
    <p:extLst>
      <p:ext uri="{BB962C8B-B14F-4D97-AF65-F5344CB8AC3E}">
        <p14:creationId xmlns:p14="http://schemas.microsoft.com/office/powerpoint/2010/main" val="30866754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2950" y="0"/>
            <a:ext cx="8191500" cy="6858000"/>
          </a:xfrm>
          <a:prstGeom prst="rect">
            <a:avLst/>
          </a:prstGeom>
        </p:spPr>
      </p:pic>
    </p:spTree>
    <p:extLst>
      <p:ext uri="{BB962C8B-B14F-4D97-AF65-F5344CB8AC3E}">
        <p14:creationId xmlns:p14="http://schemas.microsoft.com/office/powerpoint/2010/main" val="32676804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examples</a:t>
            </a:r>
            <a:endParaRPr lang="en-US" dirty="0"/>
          </a:p>
        </p:txBody>
      </p:sp>
      <p:sp>
        <p:nvSpPr>
          <p:cNvPr id="3" name="Content Placeholder 2"/>
          <p:cNvSpPr>
            <a:spLocks noGrp="1"/>
          </p:cNvSpPr>
          <p:nvPr>
            <p:ph idx="1"/>
          </p:nvPr>
        </p:nvSpPr>
        <p:spPr/>
        <p:txBody>
          <a:bodyPr/>
          <a:lstStyle/>
          <a:p>
            <a:r>
              <a:rPr lang="en-US" dirty="0" smtClean="0"/>
              <a:t>The following three slides describe the solutions to examples from  past years.</a:t>
            </a:r>
            <a:endParaRPr lang="en-US" dirty="0"/>
          </a:p>
        </p:txBody>
      </p:sp>
    </p:spTree>
    <p:extLst>
      <p:ext uri="{BB962C8B-B14F-4D97-AF65-F5344CB8AC3E}">
        <p14:creationId xmlns:p14="http://schemas.microsoft.com/office/powerpoint/2010/main" val="5622655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dirty="0" smtClean="0"/>
              <a:t> </a:t>
            </a:r>
            <a:r>
              <a:rPr lang="en-US" sz="2200" dirty="0"/>
              <a:t>A branch of computer security tries to prevent attacks by analyzing code in order to detect vulnerabilities. Analyze critically this approach. Consider its good and bad points</a:t>
            </a:r>
          </a:p>
        </p:txBody>
      </p:sp>
      <p:sp>
        <p:nvSpPr>
          <p:cNvPr id="3" name="Content Placeholder 2"/>
          <p:cNvSpPr>
            <a:spLocks noGrp="1"/>
          </p:cNvSpPr>
          <p:nvPr>
            <p:ph idx="1"/>
          </p:nvPr>
        </p:nvSpPr>
        <p:spPr/>
        <p:txBody>
          <a:bodyPr>
            <a:normAutofit fontScale="77500" lnSpcReduction="20000"/>
          </a:bodyPr>
          <a:lstStyle/>
          <a:p>
            <a:pPr>
              <a:buNone/>
            </a:pPr>
            <a:r>
              <a:rPr lang="en-US" sz="2400" b="1" dirty="0"/>
              <a:t>Good  points</a:t>
            </a:r>
            <a:r>
              <a:rPr lang="en-US" sz="2400" dirty="0"/>
              <a:t>: </a:t>
            </a:r>
          </a:p>
          <a:p>
            <a:r>
              <a:rPr lang="en-US" sz="2400" dirty="0"/>
              <a:t>It is possible to check every line of code using tools and detect many vulnerabilities, which can be corrected before releasing the software</a:t>
            </a:r>
          </a:p>
          <a:p>
            <a:r>
              <a:rPr lang="en-US" sz="2400" dirty="0"/>
              <a:t>Only possible approach for systems built without models</a:t>
            </a:r>
          </a:p>
          <a:p>
            <a:endParaRPr lang="en-US" sz="2400" dirty="0"/>
          </a:p>
          <a:p>
            <a:pPr>
              <a:buNone/>
            </a:pPr>
            <a:r>
              <a:rPr lang="en-US" sz="2400" b="1" dirty="0"/>
              <a:t>Disadvantages:</a:t>
            </a:r>
            <a:r>
              <a:rPr lang="en-US" sz="2400" dirty="0"/>
              <a:t>  Long and expensive job, many lines of code</a:t>
            </a:r>
          </a:p>
          <a:p>
            <a:r>
              <a:rPr lang="en-US" sz="2400" dirty="0"/>
              <a:t>Cannot catch attacks due to system unit interactions</a:t>
            </a:r>
          </a:p>
          <a:p>
            <a:r>
              <a:rPr lang="en-US" sz="2400" dirty="0"/>
              <a:t>Code changes a lot and every time you need to repeat the checks</a:t>
            </a:r>
          </a:p>
          <a:p>
            <a:r>
              <a:rPr lang="en-US" sz="2400" dirty="0"/>
              <a:t>If the only method used, it is a brute force approach</a:t>
            </a:r>
          </a:p>
          <a:p>
            <a:pPr lvl="0"/>
            <a:r>
              <a:rPr lang="en-US" sz="2400" dirty="0"/>
              <a:t>The code analysis is usually static which might not be appropriate for  dynamic languages such as PHP or Ruby .</a:t>
            </a:r>
          </a:p>
          <a:p>
            <a:endParaRPr lang="en-US" sz="2400" dirty="0"/>
          </a:p>
          <a:p>
            <a:endParaRPr lang="en-US" sz="2400" dirty="0"/>
          </a:p>
          <a:p>
            <a:r>
              <a:rPr lang="en-US" sz="2400" dirty="0"/>
              <a:t>A hybrid  (models +code checking) method could be effective (research project)</a:t>
            </a:r>
          </a:p>
        </p:txBody>
      </p:sp>
    </p:spTree>
    <p:extLst>
      <p:ext uri="{BB962C8B-B14F-4D97-AF65-F5344CB8AC3E}">
        <p14:creationId xmlns:p14="http://schemas.microsoft.com/office/powerpoint/2010/main" val="23532276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smtClean="0"/>
              <a:t>Databases </a:t>
            </a:r>
            <a:r>
              <a:rPr lang="en-US" sz="1800" dirty="0"/>
              <a:t>are becoming more and more linked, e.g. medical, law, driving, real estate information, are getting all connected. This means that it is rather easy to get all kinds of information about individuals. One individual said: "I don't mind, I have nothing to hide". What is wrong with this position?</a:t>
            </a:r>
          </a:p>
        </p:txBody>
      </p:sp>
      <p:sp>
        <p:nvSpPr>
          <p:cNvPr id="3" name="Content Placeholder 2"/>
          <p:cNvSpPr>
            <a:spLocks noGrp="1"/>
          </p:cNvSpPr>
          <p:nvPr>
            <p:ph idx="1"/>
          </p:nvPr>
        </p:nvSpPr>
        <p:spPr/>
        <p:txBody>
          <a:bodyPr>
            <a:normAutofit/>
          </a:bodyPr>
          <a:lstStyle/>
          <a:p>
            <a:pPr>
              <a:lnSpc>
                <a:spcPct val="90000"/>
              </a:lnSpc>
            </a:pPr>
            <a:r>
              <a:rPr lang="en-US" dirty="0" smtClean="0"/>
              <a:t>Argument 1: Innocent information can be intentionally used out of context to defame somebody</a:t>
            </a:r>
          </a:p>
          <a:p>
            <a:pPr>
              <a:lnSpc>
                <a:spcPct val="90000"/>
              </a:lnSpc>
            </a:pPr>
            <a:r>
              <a:rPr lang="en-US" dirty="0" smtClean="0"/>
              <a:t>Argument 2: There can be misinterpretation of information even with good intention</a:t>
            </a:r>
          </a:p>
          <a:p>
            <a:pPr>
              <a:lnSpc>
                <a:spcPct val="90000"/>
              </a:lnSpc>
            </a:pPr>
            <a:r>
              <a:rPr lang="en-US" dirty="0" smtClean="0"/>
              <a:t>Argument 3: How do you know that the databases have only correct information about you?</a:t>
            </a:r>
          </a:p>
          <a:p>
            <a:pPr>
              <a:lnSpc>
                <a:spcPct val="90000"/>
              </a:lnSpc>
            </a:pPr>
            <a:r>
              <a:rPr lang="en-US" dirty="0" smtClean="0"/>
              <a:t>Argument 4: More opportunity for identity theft if the database is compromised</a:t>
            </a:r>
          </a:p>
          <a:p>
            <a:endParaRPr lang="en-US" dirty="0"/>
          </a:p>
        </p:txBody>
      </p:sp>
    </p:spTree>
    <p:extLst>
      <p:ext uri="{BB962C8B-B14F-4D97-AF65-F5344CB8AC3E}">
        <p14:creationId xmlns:p14="http://schemas.microsoft.com/office/powerpoint/2010/main" val="266039596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981200" y="228600"/>
            <a:ext cx="8229600" cy="1143000"/>
          </a:xfrm>
        </p:spPr>
        <p:txBody>
          <a:bodyPr/>
          <a:lstStyle/>
          <a:p>
            <a:r>
              <a:rPr lang="en-US" altLang="en-US" sz="1800" b="1" dirty="0" smtClean="0"/>
              <a:t>Q1: Consider the </a:t>
            </a:r>
            <a:r>
              <a:rPr lang="en-US" altLang="en-US" sz="1800" b="1" dirty="0" err="1" smtClean="0"/>
              <a:t>Bagle</a:t>
            </a:r>
            <a:r>
              <a:rPr lang="en-US" altLang="en-US" sz="1800" b="1" dirty="0" smtClean="0"/>
              <a:t> worm,  and study if it could have been avoided by having mechanisms that implemented appropriate policies. Indicate these policies and discuss how they could prevent the attack. </a:t>
            </a:r>
            <a:r>
              <a:rPr lang="en-US" altLang="en-US" sz="1800" dirty="0" smtClean="0"/>
              <a:t/>
            </a:r>
            <a:br>
              <a:rPr lang="en-US" altLang="en-US" sz="1800" dirty="0" smtClean="0"/>
            </a:br>
            <a:endParaRPr lang="en-US" altLang="en-US" sz="1800" dirty="0"/>
          </a:p>
        </p:txBody>
      </p:sp>
      <p:sp>
        <p:nvSpPr>
          <p:cNvPr id="3" name="Content Placeholder 2"/>
          <p:cNvSpPr>
            <a:spLocks noGrp="1"/>
          </p:cNvSpPr>
          <p:nvPr>
            <p:ph idx="1"/>
          </p:nvPr>
        </p:nvSpPr>
        <p:spPr/>
        <p:txBody>
          <a:bodyPr>
            <a:normAutofit fontScale="92500" lnSpcReduction="20000"/>
          </a:bodyPr>
          <a:lstStyle/>
          <a:p>
            <a:pPr marL="0" indent="0">
              <a:buNone/>
            </a:pPr>
            <a:r>
              <a:rPr lang="en-US" sz="1800" dirty="0"/>
              <a:t>The </a:t>
            </a:r>
            <a:r>
              <a:rPr lang="en-US" sz="1800" dirty="0" err="1"/>
              <a:t>Bagle</a:t>
            </a:r>
            <a:r>
              <a:rPr lang="en-US" sz="1800" dirty="0"/>
              <a:t> malware works as:  if a user opens its executable attachment it copies itself </a:t>
            </a:r>
            <a:r>
              <a:rPr lang="en-US" sz="1800" dirty="0" smtClean="0"/>
              <a:t> </a:t>
            </a:r>
            <a:r>
              <a:rPr lang="en-US" sz="1800" dirty="0"/>
              <a:t>in the system directory. </a:t>
            </a:r>
            <a:endParaRPr lang="en-US" sz="1800" dirty="0" smtClean="0"/>
          </a:p>
          <a:p>
            <a:pPr marL="0" indent="0">
              <a:buNone/>
            </a:pPr>
            <a:r>
              <a:rPr lang="en-US" sz="1800" dirty="0" smtClean="0"/>
              <a:t>Then </a:t>
            </a:r>
            <a:r>
              <a:rPr lang="en-US" sz="1800" dirty="0"/>
              <a:t>it runs a program to download another part of it from a </a:t>
            </a:r>
            <a:r>
              <a:rPr lang="en-US" sz="1800" dirty="0" smtClean="0"/>
              <a:t>specific </a:t>
            </a:r>
            <a:r>
              <a:rPr lang="en-US" sz="1800" dirty="0"/>
              <a:t>address in the web. </a:t>
            </a:r>
            <a:endParaRPr lang="en-US" sz="1800" dirty="0" smtClean="0"/>
          </a:p>
          <a:p>
            <a:pPr marL="0" indent="0">
              <a:buNone/>
            </a:pPr>
            <a:r>
              <a:rPr lang="en-US" sz="1800" dirty="0" smtClean="0"/>
              <a:t>Finally</a:t>
            </a:r>
            <a:r>
              <a:rPr lang="en-US" sz="1800" dirty="0"/>
              <a:t>, it scans the hard drive searching for email </a:t>
            </a:r>
            <a:r>
              <a:rPr lang="en-US" sz="1800" dirty="0" smtClean="0"/>
              <a:t>  </a:t>
            </a:r>
            <a:r>
              <a:rPr lang="en-US" sz="1800" dirty="0"/>
              <a:t>addresses. With each address it finds it sends itself using its own SMTP (Simple </a:t>
            </a:r>
            <a:r>
              <a:rPr lang="en-US" sz="1800" dirty="0" smtClean="0"/>
              <a:t>Mail      </a:t>
            </a:r>
            <a:r>
              <a:rPr lang="en-US" sz="1800" dirty="0"/>
              <a:t>Transfer Protocol) engine (a mail server). </a:t>
            </a:r>
          </a:p>
          <a:p>
            <a:pPr marL="0" indent="0">
              <a:buNone/>
            </a:pPr>
            <a:endParaRPr lang="en-US" sz="1800" dirty="0"/>
          </a:p>
          <a:p>
            <a:pPr marL="0" indent="0">
              <a:buNone/>
              <a:defRPr/>
            </a:pPr>
            <a:r>
              <a:rPr lang="en-US" sz="1800" dirty="0" smtClean="0"/>
              <a:t>We </a:t>
            </a:r>
            <a:r>
              <a:rPr lang="en-US" sz="1800" dirty="0"/>
              <a:t>need to analyze its activities (signature) :</a:t>
            </a:r>
          </a:p>
          <a:p>
            <a:pPr>
              <a:defRPr/>
            </a:pPr>
            <a:r>
              <a:rPr lang="en-US" sz="1800" dirty="0"/>
              <a:t>Input through attachments or ports—User training, security audit of ports could prevent the worm entering the system</a:t>
            </a:r>
          </a:p>
          <a:p>
            <a:pPr>
              <a:defRPr/>
            </a:pPr>
            <a:r>
              <a:rPr lang="en-US" sz="1800" dirty="0"/>
              <a:t>Copies itself to the system directory as an executable file– Apply authorization to read/write system directory so the worm cannot attach itself</a:t>
            </a:r>
          </a:p>
          <a:p>
            <a:pPr>
              <a:defRPr/>
            </a:pPr>
            <a:r>
              <a:rPr lang="en-US" sz="1800" dirty="0"/>
              <a:t>Installs and runs a program to download another part of itself from the web—control of access to Internet  addresses (firewall) would prevent downloading other parts</a:t>
            </a:r>
          </a:p>
          <a:p>
            <a:pPr>
              <a:defRPr/>
            </a:pPr>
            <a:r>
              <a:rPr lang="en-US" sz="1800" dirty="0"/>
              <a:t>Reads some files to harvest email addresses—Apply authorization for access to files so the worm cannot read them</a:t>
            </a:r>
          </a:p>
          <a:p>
            <a:pPr>
              <a:defRPr/>
            </a:pPr>
            <a:r>
              <a:rPr lang="en-US" sz="1800" dirty="0"/>
              <a:t>Opens a backdoor on a TCP port—Authorization to access ports can prevent the worm from finding a way out</a:t>
            </a:r>
          </a:p>
          <a:p>
            <a:pPr>
              <a:defRPr/>
            </a:pPr>
            <a:r>
              <a:rPr lang="en-US" sz="1800" dirty="0"/>
              <a:t>Emails itself using its own SMTP engine—Traffic monitoring (IDS) would detect unusual activity</a:t>
            </a:r>
          </a:p>
        </p:txBody>
      </p:sp>
    </p:spTree>
    <p:extLst>
      <p:ext uri="{BB962C8B-B14F-4D97-AF65-F5344CB8AC3E}">
        <p14:creationId xmlns:p14="http://schemas.microsoft.com/office/powerpoint/2010/main" val="2997793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5249</TotalTime>
  <Words>6050</Words>
  <Application>Microsoft Office PowerPoint</Application>
  <PresentationFormat>Widescreen</PresentationFormat>
  <Paragraphs>617</Paragraphs>
  <Slides>106</Slides>
  <Notes>1</Notes>
  <HiddenSlides>0</HiddenSlides>
  <MMClips>3</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106</vt:i4>
      </vt:variant>
    </vt:vector>
  </HeadingPairs>
  <TitlesOfParts>
    <vt:vector size="116" baseType="lpstr">
      <vt:lpstr>SimSun</vt:lpstr>
      <vt:lpstr>Arial</vt:lpstr>
      <vt:lpstr>Calibri</vt:lpstr>
      <vt:lpstr>Calibri Light</vt:lpstr>
      <vt:lpstr>Script</vt:lpstr>
      <vt:lpstr>Times New Roman</vt:lpstr>
      <vt:lpstr>Office Theme</vt:lpstr>
      <vt:lpstr>Presentation</vt:lpstr>
      <vt:lpstr>Document</vt:lpstr>
      <vt:lpstr>Dokument</vt:lpstr>
      <vt:lpstr>Chapter 2: Policies and models</vt:lpstr>
      <vt:lpstr>Examples</vt:lpstr>
      <vt:lpstr>Assignment 1   (old)</vt:lpstr>
      <vt:lpstr>Q1. Is a high level of Internet anonymity a good thing? Discuss its advantages and disadvantages. </vt:lpstr>
      <vt:lpstr>Q2</vt:lpstr>
      <vt:lpstr>PowerPoint Presentation</vt:lpstr>
      <vt:lpstr>PowerPoint Presentation</vt:lpstr>
      <vt:lpstr>1.10</vt:lpstr>
      <vt:lpstr>Answer</vt:lpstr>
      <vt:lpstr>Assignment question</vt:lpstr>
      <vt:lpstr> Draw a sequence diagram for the case of a Distributed Denial of Service attack. </vt:lpstr>
      <vt:lpstr>The design of secure systems  (continued in Chapter 9)</vt:lpstr>
      <vt:lpstr>Need for a global holistic view</vt:lpstr>
      <vt:lpstr>PowerPoint Presentation</vt:lpstr>
      <vt:lpstr>PowerPoint Presentation</vt:lpstr>
      <vt:lpstr>PowerPoint Presentation</vt:lpstr>
      <vt:lpstr>Software lifecycle</vt:lpstr>
      <vt:lpstr>Examples of systems </vt:lpstr>
      <vt:lpstr>PowerPoint Presentation</vt:lpstr>
      <vt:lpstr>PowerPoint Presentation</vt:lpstr>
      <vt:lpstr>PowerPoint Presentation</vt:lpstr>
      <vt:lpstr>Standards</vt:lpstr>
      <vt:lpstr>Principles to build secure systems</vt:lpstr>
      <vt:lpstr>Security principles for system design</vt:lpstr>
      <vt:lpstr>Security principles  II</vt:lpstr>
      <vt:lpstr>PowerPoint Presentation</vt:lpstr>
      <vt:lpstr>PowerPoint Presentation</vt:lpstr>
      <vt:lpstr>Tizen OS (Samsung) (to be seen in Chapter 8)</vt:lpstr>
      <vt:lpstr>Principles used in the EROS OS  J. Shapiro, IEEE Software, Jan/Feb 2002</vt:lpstr>
      <vt:lpstr>PowerPoint Presentation</vt:lpstr>
      <vt:lpstr>Kerkhoff’s principle  (from the Wikipedia)</vt:lpstr>
      <vt:lpstr>Another principle</vt:lpstr>
      <vt:lpstr>Policies</vt:lpstr>
      <vt:lpstr>Need for policies</vt:lpstr>
      <vt:lpstr>Institution policies I</vt:lpstr>
      <vt:lpstr>PowerPoint Presentation</vt:lpstr>
      <vt:lpstr>Security policies II</vt:lpstr>
      <vt:lpstr>Security policies III</vt:lpstr>
      <vt:lpstr>Use of policies        </vt:lpstr>
      <vt:lpstr>Example of university policies</vt:lpstr>
      <vt:lpstr>Roles in policies</vt:lpstr>
      <vt:lpstr>PowerPoint Presentation</vt:lpstr>
      <vt:lpstr>Other policies </vt:lpstr>
      <vt:lpstr>Applying security policies to stop threats Example: a financial institution</vt:lpstr>
      <vt:lpstr>A financial institution</vt:lpstr>
      <vt:lpstr>From threats to policies</vt:lpstr>
      <vt:lpstr>PowerPoint Presentation</vt:lpstr>
      <vt:lpstr>Threats for this use case</vt:lpstr>
      <vt:lpstr>PowerPoint Presentation</vt:lpstr>
      <vt:lpstr>PowerPoint Presentation</vt:lpstr>
      <vt:lpstr>PowerPoint Presentation</vt:lpstr>
      <vt:lpstr>Systematic mapping of threats to policies</vt:lpstr>
      <vt:lpstr>Threat enumeration</vt:lpstr>
      <vt:lpstr>Authorization and Logging </vt:lpstr>
      <vt:lpstr>Threat/Misuse patterns</vt:lpstr>
      <vt:lpstr>Security models</vt:lpstr>
      <vt:lpstr>Models</vt:lpstr>
      <vt:lpstr>PowerPoint Presentation</vt:lpstr>
      <vt:lpstr>PowerPoint Presentation</vt:lpstr>
      <vt:lpstr>PowerPoint Presentation</vt:lpstr>
      <vt:lpstr>PowerPoint Presentation</vt:lpstr>
      <vt:lpstr>Administrative rights</vt:lpstr>
      <vt:lpstr>Authorization pattern</vt:lpstr>
      <vt:lpstr>Authorization mapping</vt:lpstr>
      <vt:lpstr>PowerPoint Presentation</vt:lpstr>
      <vt:lpstr>Reference Monitor idea</vt:lpstr>
      <vt:lpstr>Reference monitor pattern (basic idea)</vt:lpstr>
      <vt:lpstr>Reference monitor (complete)</vt:lpstr>
      <vt:lpstr>Enforcing access control</vt:lpstr>
      <vt:lpstr>Role-Based Access Control</vt:lpstr>
      <vt:lpstr>Basic RBAC pattern</vt:lpstr>
      <vt:lpstr>Growing models</vt:lpstr>
      <vt:lpstr>PowerPoint Presentation</vt:lpstr>
      <vt:lpstr>PowerPoint Presentation</vt:lpstr>
      <vt:lpstr>Extended RBAC pattern</vt:lpstr>
      <vt:lpstr>PowerPoint Presentation</vt:lpstr>
      <vt:lpstr>PowerPoint Presentation</vt:lpstr>
      <vt:lpstr>Implied authorization </vt:lpstr>
      <vt:lpstr>Nearly Every U.S. Arms Program Found Vulnerable to Cyber Attacks http://www.nytimes.com/reuters/2015/01/20/technology/20reuters-cybersecurity-pentagon.html?_r=0</vt:lpstr>
      <vt:lpstr>Assignment 2</vt:lpstr>
      <vt:lpstr>Q1 solution</vt:lpstr>
      <vt:lpstr>Q1 Sol. (Cont.)</vt:lpstr>
      <vt:lpstr>Multilevel models</vt:lpstr>
      <vt:lpstr>Features of the multilevel models</vt:lpstr>
      <vt:lpstr>Categories and levels</vt:lpstr>
      <vt:lpstr>Bell-LaPadula rules (confidentiality)</vt:lpstr>
      <vt:lpstr>PowerPoint Presentation</vt:lpstr>
      <vt:lpstr>PowerPoint Presentation</vt:lpstr>
      <vt:lpstr>The Biba integrity model</vt:lpstr>
      <vt:lpstr>PowerPoint Presentation</vt:lpstr>
      <vt:lpstr>Multilevel security pattern (BellLaPadula)</vt:lpstr>
      <vt:lpstr>Governance</vt:lpstr>
      <vt:lpstr>     Magic Quadrant for Security Information and Event Management   Published: 10 August 2016 ID: G00290113 Analyst(s):  Kelly M. Kavanagh, Oliver Rochford, Toby Bussa</vt:lpstr>
      <vt:lpstr>Gartner Magic Quadrant</vt:lpstr>
      <vt:lpstr>PowerPoint Presentation</vt:lpstr>
      <vt:lpstr>More examples</vt:lpstr>
      <vt:lpstr> A branch of computer security tries to prevent attacks by analyzing code in order to detect vulnerabilities. Analyze critically this approach. Consider its good and bad points</vt:lpstr>
      <vt:lpstr>Databases are becoming more and more linked, e.g. medical, law, driving, real estate information, are getting all connected. This means that it is rather easy to get all kinds of information about individuals. One individual said: "I don't mind, I have nothing to hide". What is wrong with this position?</vt:lpstr>
      <vt:lpstr>Q1: Consider the Bagle worm,  and study if it could have been avoided by having mechanisms that implemented appropriate policies. Indicate these policies and discuss how they could prevent the attack.  </vt:lpstr>
      <vt:lpstr>Q2 Assignment 2</vt:lpstr>
      <vt:lpstr>Q3  Assig 2</vt:lpstr>
      <vt:lpstr>Q3  Cont.</vt:lpstr>
      <vt:lpstr>An example of selection of security mechanisms</vt:lpstr>
      <vt:lpstr>UCs</vt:lpstr>
      <vt:lpstr>Assignment submission</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Policies and models</dc:title>
  <dc:creator>Eduardo</dc:creator>
  <cp:lastModifiedBy>Eduardo</cp:lastModifiedBy>
  <cp:revision>81</cp:revision>
  <dcterms:created xsi:type="dcterms:W3CDTF">2015-01-20T23:44:05Z</dcterms:created>
  <dcterms:modified xsi:type="dcterms:W3CDTF">2017-08-31T20:27:17Z</dcterms:modified>
</cp:coreProperties>
</file>